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2" r:id="rId3"/>
    <p:sldMasterId id="2147483665" r:id="rId4"/>
  </p:sldMasterIdLst>
  <p:notesMasterIdLst>
    <p:notesMasterId r:id="rId47"/>
  </p:notesMasterIdLst>
  <p:sldIdLst>
    <p:sldId id="256" r:id="rId5"/>
    <p:sldId id="257" r:id="rId6"/>
    <p:sldId id="258" r:id="rId7"/>
    <p:sldId id="259" r:id="rId8"/>
    <p:sldId id="354" r:id="rId9"/>
    <p:sldId id="352" r:id="rId10"/>
    <p:sldId id="356" r:id="rId11"/>
    <p:sldId id="355" r:id="rId12"/>
    <p:sldId id="362" r:id="rId13"/>
    <p:sldId id="357" r:id="rId14"/>
    <p:sldId id="353" r:id="rId15"/>
    <p:sldId id="365" r:id="rId16"/>
    <p:sldId id="363" r:id="rId17"/>
    <p:sldId id="389" r:id="rId18"/>
    <p:sldId id="390" r:id="rId19"/>
    <p:sldId id="391" r:id="rId20"/>
    <p:sldId id="359" r:id="rId21"/>
    <p:sldId id="367" r:id="rId22"/>
    <p:sldId id="371" r:id="rId23"/>
    <p:sldId id="372" r:id="rId24"/>
    <p:sldId id="370" r:id="rId25"/>
    <p:sldId id="369" r:id="rId26"/>
    <p:sldId id="373" r:id="rId27"/>
    <p:sldId id="374" r:id="rId28"/>
    <p:sldId id="375" r:id="rId29"/>
    <p:sldId id="376" r:id="rId30"/>
    <p:sldId id="366" r:id="rId31"/>
    <p:sldId id="377" r:id="rId32"/>
    <p:sldId id="378" r:id="rId33"/>
    <p:sldId id="381" r:id="rId34"/>
    <p:sldId id="383" r:id="rId35"/>
    <p:sldId id="379" r:id="rId36"/>
    <p:sldId id="382" r:id="rId37"/>
    <p:sldId id="380" r:id="rId38"/>
    <p:sldId id="360" r:id="rId39"/>
    <p:sldId id="384" r:id="rId40"/>
    <p:sldId id="392" r:id="rId41"/>
    <p:sldId id="386" r:id="rId42"/>
    <p:sldId id="387" r:id="rId43"/>
    <p:sldId id="388" r:id="rId44"/>
    <p:sldId id="361" r:id="rId45"/>
    <p:sldId id="290"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9E75F15-5FBA-4988-9A7C-BA72A1C18AE2}">
          <p14:sldIdLst>
            <p14:sldId id="256"/>
            <p14:sldId id="257"/>
            <p14:sldId id="258"/>
            <p14:sldId id="259"/>
            <p14:sldId id="354"/>
            <p14:sldId id="352"/>
            <p14:sldId id="356"/>
            <p14:sldId id="355"/>
            <p14:sldId id="362"/>
            <p14:sldId id="357"/>
            <p14:sldId id="353"/>
            <p14:sldId id="365"/>
            <p14:sldId id="363"/>
            <p14:sldId id="389"/>
            <p14:sldId id="390"/>
            <p14:sldId id="391"/>
            <p14:sldId id="359"/>
            <p14:sldId id="367"/>
            <p14:sldId id="371"/>
            <p14:sldId id="372"/>
            <p14:sldId id="370"/>
            <p14:sldId id="369"/>
            <p14:sldId id="373"/>
            <p14:sldId id="374"/>
            <p14:sldId id="375"/>
            <p14:sldId id="376"/>
            <p14:sldId id="366"/>
            <p14:sldId id="377"/>
            <p14:sldId id="378"/>
            <p14:sldId id="381"/>
            <p14:sldId id="383"/>
            <p14:sldId id="379"/>
            <p14:sldId id="382"/>
            <p14:sldId id="380"/>
            <p14:sldId id="360"/>
            <p14:sldId id="384"/>
            <p14:sldId id="392"/>
            <p14:sldId id="386"/>
            <p14:sldId id="387"/>
            <p14:sldId id="388"/>
            <p14:sldId id="361"/>
            <p14:sldId id="2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n Alkalay" initials="L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8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55" autoAdjust="0"/>
    <p:restoredTop sz="94646" autoAdjust="0"/>
  </p:normalViewPr>
  <p:slideViewPr>
    <p:cSldViewPr>
      <p:cViewPr varScale="1">
        <p:scale>
          <a:sx n="70" d="100"/>
          <a:sy n="70" d="100"/>
        </p:scale>
        <p:origin x="156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7-22T12:22:32.542" idx="1">
    <p:pos x="10" y="10"/>
    <p:text>AA will re-visit this contents page once the presentation is complete.</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CC7AD0-9D6D-48EF-AFB4-9F4B548E1D95}" type="datetimeFigureOut">
              <a:rPr lang="en-ZA" smtClean="0"/>
              <a:t>2019/07/28</a:t>
            </a:fld>
            <a:endParaRPr lang="en-Z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1DF021-A38B-4FE1-A8A4-9C2BE79C5030}" type="slidenum">
              <a:rPr lang="en-ZA" smtClean="0"/>
              <a:t>‹#›</a:t>
            </a:fld>
            <a:endParaRPr lang="en-ZA"/>
          </a:p>
        </p:txBody>
      </p:sp>
    </p:spTree>
    <p:extLst>
      <p:ext uri="{BB962C8B-B14F-4D97-AF65-F5344CB8AC3E}">
        <p14:creationId xmlns:p14="http://schemas.microsoft.com/office/powerpoint/2010/main" val="2816685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E860288-83D9-4FAD-8C51-A75050A8CADA}" type="datetimeFigureOut">
              <a:rPr lang="en-US" smtClean="0"/>
              <a:pPr/>
              <a:t>7/28/2019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BD092-0E34-45E8-A0AB-937801DAA8E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860288-83D9-4FAD-8C51-A75050A8CADA}" type="datetimeFigureOut">
              <a:rPr lang="en-US" smtClean="0"/>
              <a:pPr/>
              <a:t>7/28/2019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BD092-0E34-45E8-A0AB-937801DAA8E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860288-83D9-4FAD-8C51-A75050A8CADA}" type="datetimeFigureOut">
              <a:rPr lang="en-US" smtClean="0"/>
              <a:pPr/>
              <a:t>7/28/2019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BD092-0E34-45E8-A0AB-937801DAA8E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E860288-83D9-4FAD-8C51-A75050A8CADA}" type="datetimeFigureOut">
              <a:rPr lang="en-US" smtClean="0"/>
              <a:pPr/>
              <a:t>7/28/2019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BD092-0E34-45E8-A0AB-937801DAA8EE}"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860288-83D9-4FAD-8C51-A75050A8CADA}" type="datetimeFigureOut">
              <a:rPr lang="en-US" smtClean="0"/>
              <a:pPr/>
              <a:t>7/28/2019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5029200" y="4724400"/>
            <a:ext cx="3657600" cy="1997075"/>
          </a:xfrm>
          <a:prstGeom prst="rect">
            <a:avLst/>
          </a:prstGeom>
        </p:spPr>
        <p:txBody>
          <a:bodyPr/>
          <a:lstStyle/>
          <a:p>
            <a:fld id="{479BD092-0E34-45E8-A0AB-937801DAA8EE}"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860288-83D9-4FAD-8C51-A75050A8CADA}" type="datetimeFigureOut">
              <a:rPr lang="en-US" smtClean="0"/>
              <a:pPr/>
              <a:t>7/28/2019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5029200" y="4724400"/>
            <a:ext cx="3657600" cy="1997075"/>
          </a:xfrm>
          <a:prstGeom prst="rect">
            <a:avLst/>
          </a:prstGeom>
        </p:spPr>
        <p:txBody>
          <a:bodyPr/>
          <a:lstStyle/>
          <a:p>
            <a:fld id="{479BD092-0E34-45E8-A0AB-937801DAA8EE}"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E860288-83D9-4FAD-8C51-A75050A8CADA}" type="datetimeFigureOut">
              <a:rPr lang="en-US" smtClean="0">
                <a:solidFill>
                  <a:prstClr val="black">
                    <a:tint val="75000"/>
                  </a:prstClr>
                </a:solidFill>
              </a:rPr>
              <a:pPr/>
              <a:t>7/28/2019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9BD092-0E34-45E8-A0AB-937801DAA8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4650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860288-83D9-4FAD-8C51-A75050A8CADA}" type="datetimeFigureOut">
              <a:rPr lang="en-US" smtClean="0">
                <a:solidFill>
                  <a:prstClr val="black">
                    <a:tint val="75000"/>
                  </a:prstClr>
                </a:solidFill>
              </a:rPr>
              <a:pPr/>
              <a:t>7/28/2019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9BD092-0E34-45E8-A0AB-937801DAA8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410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860288-83D9-4FAD-8C51-A75050A8CADA}" type="datetimeFigureOut">
              <a:rPr lang="en-US" smtClean="0">
                <a:solidFill>
                  <a:prstClr val="black">
                    <a:tint val="75000"/>
                  </a:prstClr>
                </a:solidFill>
              </a:rPr>
              <a:pPr/>
              <a:t>7/28/2019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9BD092-0E34-45E8-A0AB-937801DAA8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817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860288-83D9-4FAD-8C51-A75050A8CADA}" type="datetimeFigureOut">
              <a:rPr lang="en-US" smtClean="0">
                <a:solidFill>
                  <a:prstClr val="black">
                    <a:tint val="75000"/>
                  </a:prstClr>
                </a:solidFill>
              </a:rPr>
              <a:pPr/>
              <a:t>7/28/2019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9BD092-0E34-45E8-A0AB-937801DAA8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001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2854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860288-83D9-4FAD-8C51-A75050A8CADA}" type="datetimeFigureOut">
              <a:rPr lang="en-US" smtClean="0">
                <a:solidFill>
                  <a:prstClr val="black">
                    <a:tint val="75000"/>
                  </a:prstClr>
                </a:solidFill>
              </a:rPr>
              <a:pPr/>
              <a:t>7/28/2019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79BD092-0E34-45E8-A0AB-937801DAA8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5544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860288-83D9-4FAD-8C51-A75050A8CADA}" type="datetimeFigureOut">
              <a:rPr lang="en-US" smtClean="0"/>
              <a:pPr/>
              <a:t>7/28/2019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BD092-0E34-45E8-A0AB-937801DAA8EE}"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860288-83D9-4FAD-8C51-A75050A8CADA}" type="datetimeFigureOut">
              <a:rPr lang="en-US" smtClean="0">
                <a:solidFill>
                  <a:prstClr val="black">
                    <a:tint val="75000"/>
                  </a:prstClr>
                </a:solidFill>
              </a:rPr>
              <a:pPr/>
              <a:t>7/28/2019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79BD092-0E34-45E8-A0AB-937801DAA8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36370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860288-83D9-4FAD-8C51-A75050A8CADA}" type="datetimeFigureOut">
              <a:rPr lang="en-US" smtClean="0">
                <a:solidFill>
                  <a:prstClr val="black">
                    <a:tint val="75000"/>
                  </a:prstClr>
                </a:solidFill>
              </a:rPr>
              <a:pPr/>
              <a:t>7/28/2019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9BD092-0E34-45E8-A0AB-937801DAA8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28473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860288-83D9-4FAD-8C51-A75050A8CADA}" type="datetimeFigureOut">
              <a:rPr lang="en-US" smtClean="0">
                <a:solidFill>
                  <a:prstClr val="black">
                    <a:tint val="75000"/>
                  </a:prstClr>
                </a:solidFill>
              </a:rPr>
              <a:pPr/>
              <a:t>7/28/2019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9BD092-0E34-45E8-A0AB-937801DAA8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63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860288-83D9-4FAD-8C51-A75050A8CADA}" type="datetimeFigureOut">
              <a:rPr lang="en-US" smtClean="0">
                <a:solidFill>
                  <a:prstClr val="black">
                    <a:tint val="75000"/>
                  </a:prstClr>
                </a:solidFill>
              </a:rPr>
              <a:pPr/>
              <a:t>7/28/2019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9BD092-0E34-45E8-A0AB-937801DAA8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2164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860288-83D9-4FAD-8C51-A75050A8CADA}" type="datetimeFigureOut">
              <a:rPr lang="en-US" smtClean="0">
                <a:solidFill>
                  <a:prstClr val="black">
                    <a:tint val="75000"/>
                  </a:prstClr>
                </a:solidFill>
              </a:rPr>
              <a:pPr/>
              <a:t>7/28/2019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9BD092-0E34-45E8-A0AB-937801DAA8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8327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860288-83D9-4FAD-8C51-A75050A8CADA}" type="datetimeFigureOut">
              <a:rPr lang="en-US" smtClean="0">
                <a:solidFill>
                  <a:prstClr val="black">
                    <a:tint val="75000"/>
                  </a:prstClr>
                </a:solidFill>
              </a:rPr>
              <a:pPr/>
              <a:t>7/28/2019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9BD092-0E34-45E8-A0AB-937801DAA8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03728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E860288-83D9-4FAD-8C51-A75050A8CADA}" type="datetimeFigureOut">
              <a:rPr lang="en-US" smtClean="0">
                <a:solidFill>
                  <a:prstClr val="black">
                    <a:tint val="75000"/>
                  </a:prstClr>
                </a:solidFill>
              </a:rPr>
              <a:pPr/>
              <a:t>7/28/2019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79BD092-0E34-45E8-A0AB-937801DAA8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8974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860288-83D9-4FAD-8C51-A75050A8CADA}" type="datetimeFigureOut">
              <a:rPr lang="en-US" smtClean="0"/>
              <a:pPr/>
              <a:t>7/28/2019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BD092-0E34-45E8-A0AB-937801DAA8E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860288-83D9-4FAD-8C51-A75050A8CADA}" type="datetimeFigureOut">
              <a:rPr lang="en-US" smtClean="0"/>
              <a:pPr/>
              <a:t>7/28/2019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BD092-0E34-45E8-A0AB-937801DAA8E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2854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860288-83D9-4FAD-8C51-A75050A8CADA}" type="datetimeFigureOut">
              <a:rPr lang="en-US" smtClean="0"/>
              <a:pPr/>
              <a:t>7/28/2019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BD092-0E34-45E8-A0AB-937801DAA8E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860288-83D9-4FAD-8C51-A75050A8CADA}" type="datetimeFigureOut">
              <a:rPr lang="en-US" smtClean="0"/>
              <a:pPr/>
              <a:t>7/28/2019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BD092-0E34-45E8-A0AB-937801DAA8E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860288-83D9-4FAD-8C51-A75050A8CADA}" type="datetimeFigureOut">
              <a:rPr lang="en-US" smtClean="0"/>
              <a:pPr/>
              <a:t>7/28/2019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9BD092-0E34-45E8-A0AB-937801DAA8E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860288-83D9-4FAD-8C51-A75050A8CADA}" type="datetimeFigureOut">
              <a:rPr lang="en-US" smtClean="0"/>
              <a:pPr/>
              <a:t>7/28/2019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BD092-0E34-45E8-A0AB-937801DAA8E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860288-83D9-4FAD-8C51-A75050A8CADA}" type="datetimeFigureOut">
              <a:rPr lang="en-US" smtClean="0"/>
              <a:pPr/>
              <a:t>7/28/2019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BD092-0E34-45E8-A0AB-937801DAA8E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14.xml"/><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4.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2.jpe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860288-83D9-4FAD-8C51-A75050A8CADA}" type="datetimeFigureOut">
              <a:rPr lang="en-US" smtClean="0"/>
              <a:pPr/>
              <a:t>7/28/2019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029200" y="4724400"/>
            <a:ext cx="3657600" cy="1997075"/>
          </a:xfrm>
          <a:prstGeom prst="rect">
            <a:avLst/>
          </a:prstGeom>
        </p:spPr>
        <p:txBody>
          <a:bodyPr vert="horz" lIns="91440" tIns="45720" rIns="91440" bIns="45720" rtlCol="0" anchor="ctr"/>
          <a:lstStyle>
            <a:lvl1pPr algn="r">
              <a:defRPr sz="1200">
                <a:solidFill>
                  <a:schemeClr val="tx1">
                    <a:tint val="75000"/>
                  </a:schemeClr>
                </a:solidFill>
              </a:defRPr>
            </a:lvl1pPr>
          </a:lstStyle>
          <a:p>
            <a:fld id="{479BD092-0E34-45E8-A0AB-937801DAA8EE}" type="slidenum">
              <a:rPr lang="en-US" smtClean="0"/>
              <a:pPr/>
              <a:t>‹#›</a:t>
            </a:fld>
            <a:endParaRPr lang="en-US" dirty="0"/>
          </a:p>
        </p:txBody>
      </p:sp>
      <p:pic>
        <p:nvPicPr>
          <p:cNvPr id="8" name="Picture 2"/>
          <p:cNvPicPr>
            <a:picLocks noChangeAspect="1" noChangeArrowheads="1"/>
          </p:cNvPicPr>
          <p:nvPr userDrawn="1"/>
        </p:nvPicPr>
        <p:blipFill>
          <a:blip r:embed="rId14" cstate="print"/>
          <a:srcRect/>
          <a:stretch>
            <a:fillRect/>
          </a:stretch>
        </p:blipFill>
        <p:spPr bwMode="auto">
          <a:xfrm>
            <a:off x="0" y="19050"/>
            <a:ext cx="3419475" cy="209550"/>
          </a:xfrm>
          <a:prstGeom prst="rect">
            <a:avLst/>
          </a:prstGeom>
          <a:noFill/>
          <a:ln w="9525">
            <a:noFill/>
            <a:miter lim="800000"/>
            <a:headEnd/>
            <a:tailEnd/>
          </a:ln>
        </p:spPr>
      </p:pic>
      <p:pic>
        <p:nvPicPr>
          <p:cNvPr id="7" name="Picture 2" descr="C:\Users\user\Documents\2016\Endcode\endcodelogo.jpg"/>
          <p:cNvPicPr>
            <a:picLocks noChangeAspect="1" noChangeArrowheads="1"/>
          </p:cNvPicPr>
          <p:nvPr userDrawn="1"/>
        </p:nvPicPr>
        <p:blipFill>
          <a:blip r:embed="rId15" cstate="print"/>
          <a:srcRect/>
          <a:stretch>
            <a:fillRect/>
          </a:stretch>
        </p:blipFill>
        <p:spPr bwMode="auto">
          <a:xfrm>
            <a:off x="7543800" y="6153127"/>
            <a:ext cx="1447800" cy="476273"/>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3" cstate="print"/>
          <a:srcRect l="35872"/>
          <a:stretch>
            <a:fillRect/>
          </a:stretch>
        </p:blipFill>
        <p:spPr bwMode="auto">
          <a:xfrm>
            <a:off x="0" y="2057400"/>
            <a:ext cx="9144000" cy="225792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3" cstate="print"/>
          <a:srcRect l="36817" r="1529"/>
          <a:stretch>
            <a:fillRect/>
          </a:stretch>
        </p:blipFill>
        <p:spPr bwMode="auto">
          <a:xfrm>
            <a:off x="0" y="2371016"/>
            <a:ext cx="9144000" cy="2115967"/>
          </a:xfrm>
          <a:prstGeom prst="rect">
            <a:avLst/>
          </a:prstGeom>
          <a:noFill/>
          <a:ln w="9525">
            <a:noFill/>
            <a:miter lim="800000"/>
            <a:headEnd/>
            <a:tailEnd/>
          </a:ln>
        </p:spPr>
      </p:pic>
      <p:sp>
        <p:nvSpPr>
          <p:cNvPr id="10" name="Rectangular Callout 9"/>
          <p:cNvSpPr/>
          <p:nvPr userDrawn="1"/>
        </p:nvSpPr>
        <p:spPr>
          <a:xfrm>
            <a:off x="0" y="3048000"/>
            <a:ext cx="228600" cy="152400"/>
          </a:xfrm>
          <a:prstGeom prst="wedgeRectCallout">
            <a:avLst>
              <a:gd name="adj1" fmla="val -8157"/>
              <a:gd name="adj2" fmla="val 8503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CA77D182-13E7-C84D-8A3D-6658D26480F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05600" y="304800"/>
            <a:ext cx="2133600" cy="821436"/>
          </a:xfrm>
          <a:prstGeom prst="rect">
            <a:avLst/>
          </a:prstGeom>
        </p:spPr>
      </p:pic>
      <p:sp>
        <p:nvSpPr>
          <p:cNvPr id="4" name="Footer Placeholder 3">
            <a:extLst>
              <a:ext uri="{FF2B5EF4-FFF2-40B4-BE49-F238E27FC236}">
                <a16:creationId xmlns:a16="http://schemas.microsoft.com/office/drawing/2014/main" xmlns="" id="{4F3898A1-42A0-B645-B31F-56E75D650CD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66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860288-83D9-4FAD-8C51-A75050A8CADA}" type="datetimeFigureOut">
              <a:rPr lang="en-US" smtClean="0">
                <a:solidFill>
                  <a:prstClr val="black">
                    <a:tint val="75000"/>
                  </a:prstClr>
                </a:solidFill>
              </a:rPr>
              <a:pPr/>
              <a:t>7/28/2019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5029200" y="4724400"/>
            <a:ext cx="3657600" cy="1997075"/>
          </a:xfrm>
          <a:prstGeom prst="rect">
            <a:avLst/>
          </a:prstGeom>
        </p:spPr>
        <p:txBody>
          <a:bodyPr vert="horz" lIns="91440" tIns="45720" rIns="91440" bIns="45720" rtlCol="0" anchor="ctr"/>
          <a:lstStyle>
            <a:lvl1pPr algn="r">
              <a:defRPr sz="1200">
                <a:solidFill>
                  <a:schemeClr val="tx1">
                    <a:tint val="75000"/>
                  </a:schemeClr>
                </a:solidFill>
              </a:defRPr>
            </a:lvl1pPr>
          </a:lstStyle>
          <a:p>
            <a:fld id="{479BD092-0E34-45E8-A0AB-937801DAA8EE}" type="slidenum">
              <a:rPr lang="en-US" smtClean="0">
                <a:solidFill>
                  <a:prstClr val="black">
                    <a:tint val="75000"/>
                  </a:prstClr>
                </a:solidFill>
              </a:rPr>
              <a:pPr/>
              <a:t>‹#›</a:t>
            </a:fld>
            <a:endParaRPr lang="en-US" dirty="0">
              <a:solidFill>
                <a:prstClr val="black">
                  <a:tint val="75000"/>
                </a:prstClr>
              </a:solidFill>
            </a:endParaRPr>
          </a:p>
        </p:txBody>
      </p:sp>
      <p:pic>
        <p:nvPicPr>
          <p:cNvPr id="8" name="Picture 2"/>
          <p:cNvPicPr>
            <a:picLocks noChangeAspect="1" noChangeArrowheads="1"/>
          </p:cNvPicPr>
          <p:nvPr userDrawn="1"/>
        </p:nvPicPr>
        <p:blipFill>
          <a:blip r:embed="rId14" cstate="print"/>
          <a:srcRect/>
          <a:stretch>
            <a:fillRect/>
          </a:stretch>
        </p:blipFill>
        <p:spPr bwMode="auto">
          <a:xfrm>
            <a:off x="0" y="19050"/>
            <a:ext cx="3419475" cy="209550"/>
          </a:xfrm>
          <a:prstGeom prst="rect">
            <a:avLst/>
          </a:prstGeom>
          <a:noFill/>
          <a:ln w="9525">
            <a:noFill/>
            <a:miter lim="800000"/>
            <a:headEnd/>
            <a:tailEnd/>
          </a:ln>
        </p:spPr>
      </p:pic>
      <p:pic>
        <p:nvPicPr>
          <p:cNvPr id="7" name="Picture 2" descr="C:\Users\user\Documents\2016\Endcode\endcodelogo.jpg"/>
          <p:cNvPicPr>
            <a:picLocks noChangeAspect="1" noChangeArrowheads="1"/>
          </p:cNvPicPr>
          <p:nvPr userDrawn="1"/>
        </p:nvPicPr>
        <p:blipFill>
          <a:blip r:embed="rId15" cstate="print"/>
          <a:srcRect/>
          <a:stretch>
            <a:fillRect/>
          </a:stretch>
        </p:blipFill>
        <p:spPr bwMode="auto">
          <a:xfrm>
            <a:off x="7543800" y="6153127"/>
            <a:ext cx="1447800" cy="476273"/>
          </a:xfrm>
          <a:prstGeom prst="rect">
            <a:avLst/>
          </a:prstGeom>
          <a:noFill/>
        </p:spPr>
      </p:pic>
    </p:spTree>
    <p:extLst>
      <p:ext uri="{BB962C8B-B14F-4D97-AF65-F5344CB8AC3E}">
        <p14:creationId xmlns:p14="http://schemas.microsoft.com/office/powerpoint/2010/main" val="87725936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s://www.africa-eu-partnership.org/en/projects/policy-and-regulation-initiative-digital-africa-prida" TargetMode="Externa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hyperlink" Target="mailto:Pria.chetty@endcode.org" TargetMode="Externa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971800" y="2590800"/>
            <a:ext cx="4953000" cy="4572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chemeClr val="bg1">
                  <a:lumMod val="75000"/>
                </a:schemeClr>
              </a:solidFill>
              <a:effectLst/>
              <a:uLnTx/>
              <a:uFillTx/>
              <a:latin typeface="Uni Sans Heavy CAPS" pitchFamily="50" charset="0"/>
              <a:ea typeface="+mj-ea"/>
              <a:cs typeface="+mj-cs"/>
            </a:endParaRPr>
          </a:p>
        </p:txBody>
      </p:sp>
      <p:sp>
        <p:nvSpPr>
          <p:cNvPr id="6" name="Rectangle 5"/>
          <p:cNvSpPr/>
          <p:nvPr/>
        </p:nvSpPr>
        <p:spPr>
          <a:xfrm>
            <a:off x="2953265" y="3445477"/>
            <a:ext cx="5943600" cy="400110"/>
          </a:xfrm>
          <a:prstGeom prst="rect">
            <a:avLst/>
          </a:prstGeom>
        </p:spPr>
        <p:txBody>
          <a:bodyPr wrap="square">
            <a:spAutoFit/>
          </a:bodyPr>
          <a:lstStyle/>
          <a:p>
            <a:r>
              <a:rPr lang="en-US" sz="2000" dirty="0">
                <a:solidFill>
                  <a:schemeClr val="bg1"/>
                </a:solidFill>
                <a:latin typeface="Segoe UI Light" pitchFamily="34" charset="0"/>
              </a:rPr>
              <a:t>RELEVANT STAKEHOLDERS IN THE DIGITAL ECONOMY</a:t>
            </a:r>
            <a:endParaRPr lang="en-US" sz="2000" dirty="0">
              <a:solidFill>
                <a:schemeClr val="bg1"/>
              </a:solidFill>
              <a:latin typeface="Uni Sans Thin CAPS" pitchFamily="50" charset="0"/>
            </a:endParaRPr>
          </a:p>
        </p:txBody>
      </p:sp>
    </p:spTree>
    <p:extLst>
      <p:ext uri="{BB962C8B-B14F-4D97-AF65-F5344CB8AC3E}">
        <p14:creationId xmlns:p14="http://schemas.microsoft.com/office/powerpoint/2010/main" val="3413210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DD8F0CC-7972-5941-8355-205B53AB0714}"/>
              </a:ext>
            </a:extLst>
          </p:cNvPr>
          <p:cNvPicPr>
            <a:picLocks noChangeAspect="1"/>
          </p:cNvPicPr>
          <p:nvPr/>
        </p:nvPicPr>
        <p:blipFill rotWithShape="1">
          <a:blip r:embed="rId2">
            <a:duotone>
              <a:schemeClr val="accent6">
                <a:shade val="45000"/>
                <a:satMod val="135000"/>
              </a:schemeClr>
              <a:prstClr val="white"/>
            </a:duotone>
          </a:blip>
          <a:srcRect t="3445"/>
          <a:stretch/>
        </p:blipFill>
        <p:spPr>
          <a:xfrm>
            <a:off x="2896630" y="502508"/>
            <a:ext cx="6019800" cy="6224629"/>
          </a:xfrm>
          <a:prstGeom prst="rect">
            <a:avLst/>
          </a:prstGeom>
        </p:spPr>
      </p:pic>
      <p:sp>
        <p:nvSpPr>
          <p:cNvPr id="5" name="TextBox 4"/>
          <p:cNvSpPr txBox="1"/>
          <p:nvPr/>
        </p:nvSpPr>
        <p:spPr>
          <a:xfrm>
            <a:off x="227570" y="512805"/>
            <a:ext cx="2800865" cy="1323439"/>
          </a:xfrm>
          <a:prstGeom prst="rect">
            <a:avLst/>
          </a:prstGeom>
          <a:noFill/>
        </p:spPr>
        <p:txBody>
          <a:bodyPr wrap="square" rtlCol="0">
            <a:spAutoFit/>
          </a:bodyPr>
          <a:lstStyle/>
          <a:p>
            <a:r>
              <a:rPr lang="en-US" sz="2000" b="1" dirty="0">
                <a:solidFill>
                  <a:srgbClr val="4B893B"/>
                </a:solidFill>
                <a:latin typeface="Uni Sans Heavy CAPS" pitchFamily="50" charset="0"/>
              </a:rPr>
              <a:t>ROLES OF RELEVANT STAKEHOLDERS IN SECURING THE DIGITAL ECONOMY</a:t>
            </a:r>
            <a:endParaRPr lang="en-ZA" sz="2000" b="1" dirty="0">
              <a:latin typeface="+mj-lt"/>
            </a:endParaRPr>
          </a:p>
        </p:txBody>
      </p:sp>
    </p:spTree>
    <p:extLst>
      <p:ext uri="{BB962C8B-B14F-4D97-AF65-F5344CB8AC3E}">
        <p14:creationId xmlns:p14="http://schemas.microsoft.com/office/powerpoint/2010/main" val="1438262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7570" y="512805"/>
            <a:ext cx="7392430" cy="400110"/>
          </a:xfrm>
          <a:prstGeom prst="rect">
            <a:avLst/>
          </a:prstGeom>
          <a:noFill/>
        </p:spPr>
        <p:txBody>
          <a:bodyPr wrap="square" rtlCol="0">
            <a:spAutoFit/>
          </a:bodyPr>
          <a:lstStyle/>
          <a:p>
            <a:r>
              <a:rPr lang="en-US" sz="2000" b="1" dirty="0">
                <a:solidFill>
                  <a:srgbClr val="4B893B"/>
                </a:solidFill>
                <a:latin typeface="Uni Sans Heavy CAPS" pitchFamily="50" charset="0"/>
              </a:rPr>
              <a:t>COLLABORATION BETWEEN ICT &amp; DATA PROTECTION REGULATORS</a:t>
            </a:r>
            <a:endParaRPr lang="en-ZA" sz="2000" b="1" dirty="0">
              <a:latin typeface="+mj-lt"/>
            </a:endParaRPr>
          </a:p>
        </p:txBody>
      </p:sp>
      <p:pic>
        <p:nvPicPr>
          <p:cNvPr id="2" name="Picture 1">
            <a:extLst>
              <a:ext uri="{FF2B5EF4-FFF2-40B4-BE49-F238E27FC236}">
                <a16:creationId xmlns:a16="http://schemas.microsoft.com/office/drawing/2014/main" xmlns="" id="{3487DD61-12F9-0D46-BDAB-7EB091107C14}"/>
              </a:ext>
            </a:extLst>
          </p:cNvPr>
          <p:cNvPicPr>
            <a:picLocks noChangeAspect="1"/>
          </p:cNvPicPr>
          <p:nvPr/>
        </p:nvPicPr>
        <p:blipFill>
          <a:blip r:embed="rId2"/>
          <a:stretch>
            <a:fillRect/>
          </a:stretch>
        </p:blipFill>
        <p:spPr>
          <a:xfrm>
            <a:off x="1143000" y="1219200"/>
            <a:ext cx="6588868" cy="4838700"/>
          </a:xfrm>
          <a:prstGeom prst="rect">
            <a:avLst/>
          </a:prstGeom>
        </p:spPr>
      </p:pic>
    </p:spTree>
    <p:extLst>
      <p:ext uri="{BB962C8B-B14F-4D97-AF65-F5344CB8AC3E}">
        <p14:creationId xmlns:p14="http://schemas.microsoft.com/office/powerpoint/2010/main" val="1314118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971800" y="2590800"/>
            <a:ext cx="4953000" cy="4572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chemeClr val="bg1">
                  <a:lumMod val="75000"/>
                </a:schemeClr>
              </a:solidFill>
              <a:effectLst/>
              <a:uLnTx/>
              <a:uFillTx/>
              <a:latin typeface="Uni Sans Heavy CAPS" pitchFamily="50" charset="0"/>
              <a:ea typeface="+mj-ea"/>
              <a:cs typeface="+mj-cs"/>
            </a:endParaRPr>
          </a:p>
        </p:txBody>
      </p:sp>
      <p:sp>
        <p:nvSpPr>
          <p:cNvPr id="6" name="Rectangle 5"/>
          <p:cNvSpPr/>
          <p:nvPr/>
        </p:nvSpPr>
        <p:spPr>
          <a:xfrm>
            <a:off x="2953265" y="3445477"/>
            <a:ext cx="5943600" cy="400110"/>
          </a:xfrm>
          <a:prstGeom prst="rect">
            <a:avLst/>
          </a:prstGeom>
        </p:spPr>
        <p:txBody>
          <a:bodyPr wrap="square">
            <a:spAutoFit/>
          </a:bodyPr>
          <a:lstStyle/>
          <a:p>
            <a:r>
              <a:rPr lang="en-US" sz="2000" dirty="0">
                <a:solidFill>
                  <a:schemeClr val="bg1"/>
                </a:solidFill>
                <a:latin typeface="Segoe UI Light" pitchFamily="34" charset="0"/>
              </a:rPr>
              <a:t>ONLINE BUSINESS DATA MODELS &amp; DATA MARKETS</a:t>
            </a:r>
            <a:endParaRPr lang="en-US" sz="2000" dirty="0">
              <a:solidFill>
                <a:schemeClr val="bg1"/>
              </a:solidFill>
              <a:latin typeface="Uni Sans Thin CAPS" pitchFamily="50" charset="0"/>
            </a:endParaRPr>
          </a:p>
        </p:txBody>
      </p:sp>
    </p:spTree>
    <p:extLst>
      <p:ext uri="{BB962C8B-B14F-4D97-AF65-F5344CB8AC3E}">
        <p14:creationId xmlns:p14="http://schemas.microsoft.com/office/powerpoint/2010/main" val="4044696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763000" cy="400110"/>
          </a:xfrm>
          <a:prstGeom prst="rect">
            <a:avLst/>
          </a:prstGeom>
          <a:noFill/>
        </p:spPr>
        <p:txBody>
          <a:bodyPr wrap="square" rtlCol="0">
            <a:spAutoFit/>
          </a:bodyPr>
          <a:lstStyle/>
          <a:p>
            <a:r>
              <a:rPr lang="en-US" sz="2000" b="1" dirty="0">
                <a:solidFill>
                  <a:srgbClr val="4B893B"/>
                </a:solidFill>
              </a:rPr>
              <a:t>THE TWO-SIDED APP BASED ECONOMY</a:t>
            </a:r>
            <a:endParaRPr lang="en-ZA" sz="2000" b="1" dirty="0"/>
          </a:p>
        </p:txBody>
      </p:sp>
      <p:sp>
        <p:nvSpPr>
          <p:cNvPr id="2" name="TextBox 1">
            <a:extLst>
              <a:ext uri="{FF2B5EF4-FFF2-40B4-BE49-F238E27FC236}">
                <a16:creationId xmlns:a16="http://schemas.microsoft.com/office/drawing/2014/main" xmlns="" id="{86171086-862A-A648-BB45-3CFF37909034}"/>
              </a:ext>
            </a:extLst>
          </p:cNvPr>
          <p:cNvSpPr txBox="1"/>
          <p:nvPr/>
        </p:nvSpPr>
        <p:spPr>
          <a:xfrm>
            <a:off x="304800" y="1171346"/>
            <a:ext cx="8382000" cy="1711366"/>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Unlike traditional seller-buyer based markets, the two-sided market, looking particularly at the use of apps, is revolutionizing not only the way that we carry out transactions, but also what products and services we now have </a:t>
            </a:r>
            <a:r>
              <a:rPr lang="en-ZA" b="1" dirty="0">
                <a:solidFill>
                  <a:schemeClr val="accent5"/>
                </a:solidFill>
                <a:latin typeface="Calibri Light" panose="020F0302020204030204" pitchFamily="34" charset="0"/>
                <a:cs typeface="Calibri Light" panose="020F0302020204030204" pitchFamily="34" charset="0"/>
              </a:rPr>
              <a:t>access</a:t>
            </a:r>
            <a:r>
              <a:rPr lang="en-ZA" dirty="0">
                <a:latin typeface="Calibri Light" panose="020F0302020204030204" pitchFamily="34" charset="0"/>
                <a:cs typeface="Calibri Light" panose="020F0302020204030204" pitchFamily="34" charset="0"/>
              </a:rPr>
              <a:t> to, and, crucially, the </a:t>
            </a:r>
            <a:r>
              <a:rPr lang="en-ZA" b="1" dirty="0">
                <a:solidFill>
                  <a:schemeClr val="accent5"/>
                </a:solidFill>
                <a:latin typeface="Calibri Light" panose="020F0302020204030204" pitchFamily="34" charset="0"/>
                <a:cs typeface="Calibri Light" panose="020F0302020204030204" pitchFamily="34" charset="0"/>
              </a:rPr>
              <a:t>pricing</a:t>
            </a:r>
            <a:r>
              <a:rPr lang="en-ZA" dirty="0">
                <a:latin typeface="Calibri Light" panose="020F0302020204030204" pitchFamily="34" charset="0"/>
                <a:cs typeface="Calibri Light" panose="020F0302020204030204" pitchFamily="34" charset="0"/>
              </a:rPr>
              <a:t> (as a result of </a:t>
            </a:r>
            <a:r>
              <a:rPr lang="en-ZA" b="1" dirty="0">
                <a:solidFill>
                  <a:schemeClr val="accent5"/>
                </a:solidFill>
                <a:latin typeface="Calibri Light" panose="020F0302020204030204" pitchFamily="34" charset="0"/>
                <a:cs typeface="Calibri Light" panose="020F0302020204030204" pitchFamily="34" charset="0"/>
              </a:rPr>
              <a:t>reduced infrastructure and costs involved</a:t>
            </a:r>
            <a:r>
              <a:rPr lang="en-ZA" dirty="0">
                <a:latin typeface="Calibri Light" panose="020F0302020204030204" pitchFamily="34" charset="0"/>
                <a:cs typeface="Calibri Light" panose="020F0302020204030204" pitchFamily="34" charset="0"/>
              </a:rPr>
              <a:t>).</a:t>
            </a:r>
            <a:endParaRPr lang="en-ZA" dirty="0"/>
          </a:p>
        </p:txBody>
      </p:sp>
      <p:pic>
        <p:nvPicPr>
          <p:cNvPr id="3" name="Picture 2">
            <a:extLst>
              <a:ext uri="{FF2B5EF4-FFF2-40B4-BE49-F238E27FC236}">
                <a16:creationId xmlns:a16="http://schemas.microsoft.com/office/drawing/2014/main" xmlns="" id="{55FB2A5E-01CF-5A48-8049-36EEDECFEA5A}"/>
              </a:ext>
            </a:extLst>
          </p:cNvPr>
          <p:cNvPicPr>
            <a:picLocks noChangeAspect="1"/>
          </p:cNvPicPr>
          <p:nvPr/>
        </p:nvPicPr>
        <p:blipFill>
          <a:blip r:embed="rId2"/>
          <a:stretch>
            <a:fillRect/>
          </a:stretch>
        </p:blipFill>
        <p:spPr>
          <a:xfrm>
            <a:off x="1371600" y="3200400"/>
            <a:ext cx="6138692" cy="3200890"/>
          </a:xfrm>
          <a:prstGeom prst="rect">
            <a:avLst/>
          </a:prstGeom>
        </p:spPr>
      </p:pic>
    </p:spTree>
    <p:extLst>
      <p:ext uri="{BB962C8B-B14F-4D97-AF65-F5344CB8AC3E}">
        <p14:creationId xmlns:p14="http://schemas.microsoft.com/office/powerpoint/2010/main" val="1337458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763000" cy="400110"/>
          </a:xfrm>
          <a:prstGeom prst="rect">
            <a:avLst/>
          </a:prstGeom>
          <a:noFill/>
        </p:spPr>
        <p:txBody>
          <a:bodyPr wrap="square" rtlCol="0">
            <a:spAutoFit/>
          </a:bodyPr>
          <a:lstStyle/>
          <a:p>
            <a:r>
              <a:rPr lang="en-US" sz="2000" b="1" dirty="0">
                <a:solidFill>
                  <a:srgbClr val="4B893B"/>
                </a:solidFill>
              </a:rPr>
              <a:t>DATA OWNERSHIP &amp; MONETIZATION</a:t>
            </a:r>
            <a:endParaRPr lang="en-ZA" sz="2000" b="1" dirty="0"/>
          </a:p>
        </p:txBody>
      </p:sp>
      <p:sp>
        <p:nvSpPr>
          <p:cNvPr id="2" name="TextBox 1">
            <a:extLst>
              <a:ext uri="{FF2B5EF4-FFF2-40B4-BE49-F238E27FC236}">
                <a16:creationId xmlns:a16="http://schemas.microsoft.com/office/drawing/2014/main" xmlns="" id="{86171086-862A-A648-BB45-3CFF37909034}"/>
              </a:ext>
            </a:extLst>
          </p:cNvPr>
          <p:cNvSpPr txBox="1"/>
          <p:nvPr/>
        </p:nvSpPr>
        <p:spPr>
          <a:xfrm>
            <a:off x="304800" y="1171346"/>
            <a:ext cx="8382000" cy="5866350"/>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Data, like any commodity in a competitive market place, has </a:t>
            </a:r>
            <a:r>
              <a:rPr lang="en-ZA" b="1" dirty="0">
                <a:solidFill>
                  <a:schemeClr val="accent5"/>
                </a:solidFill>
                <a:latin typeface="Calibri Light" panose="020F0302020204030204" pitchFamily="34" charset="0"/>
                <a:cs typeface="Calibri Light" panose="020F0302020204030204" pitchFamily="34" charset="0"/>
              </a:rPr>
              <a:t>value</a:t>
            </a:r>
            <a:r>
              <a:rPr lang="en-ZA" dirty="0">
                <a:latin typeface="Calibri Light" panose="020F0302020204030204" pitchFamily="34" charset="0"/>
                <a:cs typeface="Calibri Light" panose="020F0302020204030204" pitchFamily="34" charset="0"/>
              </a:rPr>
              <a:t>. </a:t>
            </a:r>
          </a:p>
          <a:p>
            <a:pPr algn="just">
              <a:lnSpc>
                <a:spcPct val="150000"/>
              </a:lnSpc>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Organizations that rapidly acquire and manage relevant data will, at worst, have a better understanding of their market, and at best have a valuable commodity they can monetize by selling it on to the highest bidder – and which they can continue to resell over time. </a:t>
            </a:r>
          </a:p>
          <a:p>
            <a:pPr algn="just">
              <a:lnSpc>
                <a:spcPct val="150000"/>
              </a:lnSpc>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Governments meanwhile are trying to adapt and update their data protection laws and regulations quickly in order to keep up with the rapid changes occurring in the fast-paced data market. Whilst </a:t>
            </a:r>
            <a:r>
              <a:rPr lang="en-ZA" dirty="0">
                <a:solidFill>
                  <a:schemeClr val="accent5"/>
                </a:solidFill>
              </a:rPr>
              <a:t>data subjects retain ownership </a:t>
            </a:r>
            <a:r>
              <a:rPr lang="en-ZA" dirty="0">
                <a:latin typeface="Calibri Light" panose="020F0302020204030204" pitchFamily="34" charset="0"/>
                <a:cs typeface="Calibri Light" panose="020F0302020204030204" pitchFamily="34" charset="0"/>
              </a:rPr>
              <a:t>of their personal data under data protection laws,</a:t>
            </a:r>
            <a:r>
              <a:rPr lang="en-ZA" dirty="0"/>
              <a:t> </a:t>
            </a:r>
            <a:r>
              <a:rPr lang="en-ZA" dirty="0">
                <a:solidFill>
                  <a:schemeClr val="accent5"/>
                </a:solidFill>
              </a:rPr>
              <a:t>data controllers and processors can use and monetize this personal data, as long as a set of principles are adhered to</a:t>
            </a:r>
            <a:r>
              <a:rPr lang="en-ZA" dirty="0"/>
              <a:t>. </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265480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763000" cy="400110"/>
          </a:xfrm>
          <a:prstGeom prst="rect">
            <a:avLst/>
          </a:prstGeom>
          <a:noFill/>
        </p:spPr>
        <p:txBody>
          <a:bodyPr wrap="square" rtlCol="0">
            <a:spAutoFit/>
          </a:bodyPr>
          <a:lstStyle/>
          <a:p>
            <a:r>
              <a:rPr lang="en-US" sz="2000" b="1" dirty="0">
                <a:solidFill>
                  <a:srgbClr val="4B893B"/>
                </a:solidFill>
              </a:rPr>
              <a:t>DATA OWNERSHIP &amp; MONETIZATION</a:t>
            </a:r>
            <a:endParaRPr lang="en-ZA" sz="2000" b="1" dirty="0"/>
          </a:p>
        </p:txBody>
      </p:sp>
      <p:sp>
        <p:nvSpPr>
          <p:cNvPr id="3" name="Rectangle 2">
            <a:extLst>
              <a:ext uri="{FF2B5EF4-FFF2-40B4-BE49-F238E27FC236}">
                <a16:creationId xmlns:a16="http://schemas.microsoft.com/office/drawing/2014/main" xmlns="" id="{E0AA720A-A00E-3047-B7ED-F81CAD0BC72B}"/>
              </a:ext>
            </a:extLst>
          </p:cNvPr>
          <p:cNvSpPr/>
          <p:nvPr/>
        </p:nvSpPr>
        <p:spPr>
          <a:xfrm>
            <a:off x="381000" y="1295400"/>
            <a:ext cx="8382000" cy="4204356"/>
          </a:xfrm>
          <a:prstGeom prst="rect">
            <a:avLst/>
          </a:prstGeom>
        </p:spPr>
        <p:txBody>
          <a:bodyPr wrap="square">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One of the defining characteristics of the digital economy – and one of the main reasons for its success – is the boom in the production and use of data. However, </a:t>
            </a:r>
            <a:r>
              <a:rPr lang="en-ZA" b="1" dirty="0">
                <a:solidFill>
                  <a:schemeClr val="accent5"/>
                </a:solidFill>
                <a:latin typeface="Calibri Light" panose="020F0302020204030204" pitchFamily="34" charset="0"/>
                <a:cs typeface="Calibri Light" panose="020F0302020204030204" pitchFamily="34" charset="0"/>
              </a:rPr>
              <a:t>any threats to the supply of data, or restrictions on its use, will therefore have as significant an impact on the digital economy</a:t>
            </a:r>
            <a:r>
              <a:rPr lang="en-ZA" dirty="0">
                <a:latin typeface="Calibri Light" panose="020F0302020204030204" pitchFamily="34" charset="0"/>
                <a:cs typeface="Calibri Light" panose="020F0302020204030204" pitchFamily="34" charset="0"/>
              </a:rPr>
              <a:t> as restricting the flow of oil would have on the conventional economy.</a:t>
            </a:r>
          </a:p>
          <a:p>
            <a:pPr algn="just">
              <a:lnSpc>
                <a:spcPct val="150000"/>
              </a:lnSpc>
            </a:pPr>
            <a:r>
              <a:rPr lang="en-ZA" dirty="0">
                <a:latin typeface="Calibri Light" panose="020F0302020204030204" pitchFamily="34" charset="0"/>
                <a:cs typeface="Calibri Light" panose="020F0302020204030204" pitchFamily="34" charset="0"/>
              </a:rPr>
              <a:t> </a:t>
            </a:r>
          </a:p>
          <a:p>
            <a:pPr marL="285750" indent="-285750" algn="just">
              <a:lnSpc>
                <a:spcPct val="150000"/>
              </a:lnSpc>
              <a:buFont typeface="Arial Unicode MS" panose="020B0604020202020204" pitchFamily="34" charset="-128"/>
              <a:buChar char="⌊"/>
            </a:pPr>
            <a:r>
              <a:rPr lang="en-ZA" b="1" dirty="0">
                <a:solidFill>
                  <a:schemeClr val="accent5"/>
                </a:solidFill>
                <a:latin typeface="Calibri Light" panose="020F0302020204030204" pitchFamily="34" charset="0"/>
                <a:cs typeface="Calibri Light" panose="020F0302020204030204" pitchFamily="34" charset="0"/>
              </a:rPr>
              <a:t>Achieving a balance </a:t>
            </a:r>
            <a:r>
              <a:rPr lang="en-ZA" dirty="0">
                <a:latin typeface="Calibri Light" panose="020F0302020204030204" pitchFamily="34" charset="0"/>
                <a:cs typeface="Calibri Light" panose="020F0302020204030204" pitchFamily="34" charset="0"/>
              </a:rPr>
              <a:t>between economic freedom and the protection of fundamental human rights (with an emphasis on privacy) is at the forefront of the challenge before governments and regulators.</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52022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971800" y="2590800"/>
            <a:ext cx="4953000" cy="4572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chemeClr val="bg1">
                  <a:lumMod val="75000"/>
                </a:schemeClr>
              </a:solidFill>
              <a:effectLst/>
              <a:uLnTx/>
              <a:uFillTx/>
              <a:latin typeface="Uni Sans Heavy CAPS" pitchFamily="50" charset="0"/>
              <a:ea typeface="+mj-ea"/>
              <a:cs typeface="+mj-cs"/>
            </a:endParaRPr>
          </a:p>
        </p:txBody>
      </p:sp>
      <p:sp>
        <p:nvSpPr>
          <p:cNvPr id="6" name="Rectangle 5"/>
          <p:cNvSpPr/>
          <p:nvPr/>
        </p:nvSpPr>
        <p:spPr>
          <a:xfrm>
            <a:off x="2953265" y="3445477"/>
            <a:ext cx="5943600" cy="400110"/>
          </a:xfrm>
          <a:prstGeom prst="rect">
            <a:avLst/>
          </a:prstGeom>
        </p:spPr>
        <p:txBody>
          <a:bodyPr wrap="square">
            <a:spAutoFit/>
          </a:bodyPr>
          <a:lstStyle/>
          <a:p>
            <a:r>
              <a:rPr lang="en-US" sz="2000" dirty="0">
                <a:solidFill>
                  <a:schemeClr val="bg1"/>
                </a:solidFill>
                <a:latin typeface="Segoe UI Light" pitchFamily="34" charset="0"/>
              </a:rPr>
              <a:t>MODELS OF ENSURING PROTECTION, PRIVACY &amp; TRUST</a:t>
            </a:r>
            <a:endParaRPr lang="en-US" sz="2000" dirty="0">
              <a:solidFill>
                <a:schemeClr val="bg1"/>
              </a:solidFill>
              <a:latin typeface="Uni Sans Thin CAPS" pitchFamily="50" charset="0"/>
            </a:endParaRPr>
          </a:p>
        </p:txBody>
      </p:sp>
    </p:spTree>
    <p:extLst>
      <p:ext uri="{BB962C8B-B14F-4D97-AF65-F5344CB8AC3E}">
        <p14:creationId xmlns:p14="http://schemas.microsoft.com/office/powerpoint/2010/main" val="1895475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972A783-6232-5D4F-8665-294783013D70}"/>
              </a:ext>
            </a:extLst>
          </p:cNvPr>
          <p:cNvPicPr>
            <a:picLocks noChangeAspect="1"/>
          </p:cNvPicPr>
          <p:nvPr/>
        </p:nvPicPr>
        <p:blipFill>
          <a:blip r:embed="rId2"/>
          <a:stretch>
            <a:fillRect/>
          </a:stretch>
        </p:blipFill>
        <p:spPr>
          <a:xfrm>
            <a:off x="1638300" y="3733800"/>
            <a:ext cx="5867400" cy="2912594"/>
          </a:xfrm>
          <a:prstGeom prst="rect">
            <a:avLst/>
          </a:prstGeom>
        </p:spPr>
      </p:pic>
      <p:sp>
        <p:nvSpPr>
          <p:cNvPr id="5" name="TextBox 4"/>
          <p:cNvSpPr txBox="1"/>
          <p:nvPr/>
        </p:nvSpPr>
        <p:spPr>
          <a:xfrm>
            <a:off x="228600" y="609600"/>
            <a:ext cx="8534400" cy="400110"/>
          </a:xfrm>
          <a:prstGeom prst="rect">
            <a:avLst/>
          </a:prstGeom>
          <a:noFill/>
        </p:spPr>
        <p:txBody>
          <a:bodyPr wrap="square" rtlCol="0">
            <a:spAutoFit/>
          </a:bodyPr>
          <a:lstStyle/>
          <a:p>
            <a:r>
              <a:rPr lang="en-US" sz="2000" b="1" dirty="0">
                <a:solidFill>
                  <a:srgbClr val="4B893B"/>
                </a:solidFill>
              </a:rPr>
              <a:t>DATA PROTECTION &amp; PRIVACY ACROSS REGIONS</a:t>
            </a:r>
            <a:endParaRPr lang="en-ZA" sz="2000" b="1" dirty="0"/>
          </a:p>
        </p:txBody>
      </p:sp>
      <p:sp>
        <p:nvSpPr>
          <p:cNvPr id="6" name="TextBox 5">
            <a:extLst>
              <a:ext uri="{FF2B5EF4-FFF2-40B4-BE49-F238E27FC236}">
                <a16:creationId xmlns:a16="http://schemas.microsoft.com/office/drawing/2014/main" xmlns="" id="{4EED370A-17BC-0F44-9EF2-00A6E27E9277}"/>
              </a:ext>
            </a:extLst>
          </p:cNvPr>
          <p:cNvSpPr txBox="1"/>
          <p:nvPr/>
        </p:nvSpPr>
        <p:spPr>
          <a:xfrm>
            <a:off x="304800" y="1171346"/>
            <a:ext cx="8382000" cy="3373359"/>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A growing global dataflow and the expanding use of personal data in the global economy have led to </a:t>
            </a:r>
            <a:r>
              <a:rPr lang="en-ZA" b="1" dirty="0">
                <a:solidFill>
                  <a:schemeClr val="accent5"/>
                </a:solidFill>
                <a:latin typeface="Calibri Light" panose="020F0302020204030204" pitchFamily="34" charset="0"/>
                <a:cs typeface="Calibri Light" panose="020F0302020204030204" pitchFamily="34" charset="0"/>
              </a:rPr>
              <a:t>an increase in the adoption and development of national and regional privacy laws and regulations</a:t>
            </a:r>
            <a:r>
              <a:rPr lang="en-ZA" dirty="0">
                <a:latin typeface="Calibri Light" panose="020F0302020204030204" pitchFamily="34" charset="0"/>
                <a:cs typeface="Calibri Light" panose="020F0302020204030204" pitchFamily="34" charset="0"/>
              </a:rPr>
              <a:t>.</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At least </a:t>
            </a:r>
            <a:r>
              <a:rPr lang="en-ZA" b="1" dirty="0">
                <a:solidFill>
                  <a:schemeClr val="accent5"/>
                </a:solidFill>
                <a:latin typeface="Calibri Light" panose="020F0302020204030204" pitchFamily="34" charset="0"/>
                <a:cs typeface="Calibri Light" panose="020F0302020204030204" pitchFamily="34" charset="0"/>
              </a:rPr>
              <a:t>109</a:t>
            </a:r>
            <a:r>
              <a:rPr lang="en-ZA" dirty="0">
                <a:latin typeface="Calibri Light" panose="020F0302020204030204" pitchFamily="34" charset="0"/>
                <a:cs typeface="Calibri Light" panose="020F0302020204030204" pitchFamily="34" charset="0"/>
              </a:rPr>
              <a:t> countries around the world have adopted some form of data protection and privacy legislation. </a:t>
            </a:r>
            <a:r>
              <a:rPr lang="en-ZA" b="1" dirty="0">
                <a:solidFill>
                  <a:schemeClr val="accent5"/>
                </a:solidFill>
                <a:latin typeface="Calibri Light" panose="020F0302020204030204" pitchFamily="34" charset="0"/>
                <a:cs typeface="Calibri Light" panose="020F0302020204030204" pitchFamily="34" charset="0"/>
              </a:rPr>
              <a:t>10% </a:t>
            </a:r>
            <a:r>
              <a:rPr lang="en-ZA" dirty="0">
                <a:latin typeface="Calibri Light" panose="020F0302020204030204" pitchFamily="34" charset="0"/>
                <a:cs typeface="Calibri Light" panose="020F0302020204030204" pitchFamily="34" charset="0"/>
              </a:rPr>
              <a:t>of countries have draft legislation. </a:t>
            </a:r>
            <a:r>
              <a:rPr lang="en-ZA" b="1" dirty="0">
                <a:solidFill>
                  <a:schemeClr val="accent5"/>
                </a:solidFill>
                <a:latin typeface="Calibri Light" panose="020F0302020204030204" pitchFamily="34" charset="0"/>
                <a:cs typeface="Calibri Light" panose="020F0302020204030204" pitchFamily="34" charset="0"/>
              </a:rPr>
              <a:t>21%</a:t>
            </a:r>
            <a:r>
              <a:rPr lang="en-ZA" dirty="0">
                <a:latin typeface="Calibri Light" panose="020F0302020204030204" pitchFamily="34" charset="0"/>
                <a:cs typeface="Calibri Light" panose="020F0302020204030204" pitchFamily="34" charset="0"/>
              </a:rPr>
              <a:t> have no legislation whatsoever. </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586438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763000" cy="400110"/>
          </a:xfrm>
          <a:prstGeom prst="rect">
            <a:avLst/>
          </a:prstGeom>
          <a:noFill/>
        </p:spPr>
        <p:txBody>
          <a:bodyPr wrap="square" rtlCol="0">
            <a:spAutoFit/>
          </a:bodyPr>
          <a:lstStyle/>
          <a:p>
            <a:r>
              <a:rPr lang="en-US" sz="2000" b="1" dirty="0">
                <a:solidFill>
                  <a:srgbClr val="4B893B"/>
                </a:solidFill>
              </a:rPr>
              <a:t>PROMINENT LEGAL INSTRUMENTS TO ENSURE PROTECTION OF PRIVACY &amp; TRUST</a:t>
            </a:r>
            <a:endParaRPr lang="en-ZA" sz="2000" b="1" dirty="0"/>
          </a:p>
        </p:txBody>
      </p:sp>
      <p:sp>
        <p:nvSpPr>
          <p:cNvPr id="2" name="TextBox 1">
            <a:extLst>
              <a:ext uri="{FF2B5EF4-FFF2-40B4-BE49-F238E27FC236}">
                <a16:creationId xmlns:a16="http://schemas.microsoft.com/office/drawing/2014/main" xmlns="" id="{86171086-862A-A648-BB45-3CFF37909034}"/>
              </a:ext>
            </a:extLst>
          </p:cNvPr>
          <p:cNvSpPr txBox="1"/>
          <p:nvPr/>
        </p:nvSpPr>
        <p:spPr>
          <a:xfrm>
            <a:off x="304800" y="1171346"/>
            <a:ext cx="8382000" cy="5866350"/>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The closest candidate for a global treaty is the Council of </a:t>
            </a:r>
            <a:r>
              <a:rPr lang="en-ZA" b="1" dirty="0">
                <a:solidFill>
                  <a:schemeClr val="accent5"/>
                </a:solidFill>
                <a:latin typeface="Calibri Light" panose="020F0302020204030204" pitchFamily="34" charset="0"/>
                <a:cs typeface="Calibri Light" panose="020F0302020204030204" pitchFamily="34" charset="0"/>
              </a:rPr>
              <a:t>Europe Convention 108 on data protection</a:t>
            </a:r>
            <a:r>
              <a:rPr lang="en-ZA" dirty="0">
                <a:latin typeface="Calibri Light" panose="020F0302020204030204" pitchFamily="34" charset="0"/>
                <a:cs typeface="Calibri Light" panose="020F0302020204030204" pitchFamily="34" charset="0"/>
              </a:rPr>
              <a:t>, which currently has six non-Council of Europe member countries as parties to the convention (Cape Verde, Mauritius, Mexico, Senegal, Tunisia and Uruguay). Argentina, Burkina Faso and Morocco currently have accession requests waiting. Convention 108 was updated in May 2018, in order to modernize the convention in the wake of GDPR.  </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In Asia the Asia-Pacific Economic Cooperation (</a:t>
            </a:r>
            <a:r>
              <a:rPr lang="en-ZA" b="1" dirty="0">
                <a:solidFill>
                  <a:schemeClr val="accent5"/>
                </a:solidFill>
                <a:latin typeface="Calibri Light" panose="020F0302020204030204" pitchFamily="34" charset="0"/>
                <a:cs typeface="Calibri Light" panose="020F0302020204030204" pitchFamily="34" charset="0"/>
              </a:rPr>
              <a:t>APEC</a:t>
            </a:r>
            <a:r>
              <a:rPr lang="en-ZA" dirty="0">
                <a:latin typeface="Calibri Light" panose="020F0302020204030204" pitchFamily="34" charset="0"/>
                <a:cs typeface="Calibri Light" panose="020F0302020204030204" pitchFamily="34" charset="0"/>
              </a:rPr>
              <a:t>) has adopted the </a:t>
            </a:r>
            <a:r>
              <a:rPr lang="en-ZA" i="1" dirty="0">
                <a:latin typeface="Calibri Light" panose="020F0302020204030204" pitchFamily="34" charset="0"/>
                <a:cs typeface="Calibri Light" panose="020F0302020204030204" pitchFamily="34" charset="0"/>
              </a:rPr>
              <a:t>APEC Privacy Framework</a:t>
            </a:r>
            <a:r>
              <a:rPr lang="en-ZA" dirty="0">
                <a:latin typeface="Calibri Light" panose="020F0302020204030204" pitchFamily="34" charset="0"/>
                <a:cs typeface="Calibri Light" panose="020F0302020204030204" pitchFamily="34" charset="0"/>
              </a:rPr>
              <a:t> based on the OECD guidelines. The Association of South-East Asian Nations (</a:t>
            </a:r>
            <a:r>
              <a:rPr lang="en-ZA" b="1" dirty="0">
                <a:solidFill>
                  <a:schemeClr val="accent5"/>
                </a:solidFill>
                <a:latin typeface="Calibri Light" panose="020F0302020204030204" pitchFamily="34" charset="0"/>
                <a:cs typeface="Calibri Light" panose="020F0302020204030204" pitchFamily="34" charset="0"/>
              </a:rPr>
              <a:t>ASEAN</a:t>
            </a:r>
            <a:r>
              <a:rPr lang="en-ZA" dirty="0">
                <a:latin typeface="Calibri Light" panose="020F0302020204030204" pitchFamily="34" charset="0"/>
                <a:cs typeface="Calibri Light" panose="020F0302020204030204" pitchFamily="34" charset="0"/>
              </a:rPr>
              <a:t>) similarly adopted a regional </a:t>
            </a:r>
            <a:r>
              <a:rPr lang="en-ZA" i="1" dirty="0">
                <a:latin typeface="Calibri Light" panose="020F0302020204030204" pitchFamily="34" charset="0"/>
                <a:cs typeface="Calibri Light" panose="020F0302020204030204" pitchFamily="34" charset="0"/>
              </a:rPr>
              <a:t>Framework on Personal Data Protection </a:t>
            </a:r>
            <a:r>
              <a:rPr lang="en-ZA" dirty="0">
                <a:latin typeface="Calibri Light" panose="020F0302020204030204" pitchFamily="34" charset="0"/>
                <a:cs typeface="Calibri Light" panose="020F0302020204030204" pitchFamily="34" charset="0"/>
              </a:rPr>
              <a:t>which is compatible with the APEC framework (some countries are members of both ASEAN and APEC). </a:t>
            </a:r>
          </a:p>
          <a:p>
            <a:pPr marL="285750" indent="-285750" algn="just">
              <a:lnSpc>
                <a:spcPct val="150000"/>
              </a:lnSpc>
              <a:buFont typeface="Arial Unicode MS" panose="020B0604020202020204" pitchFamily="34" charset="-128"/>
              <a:buChar char="⌊"/>
            </a:pPr>
            <a:endParaRPr lang="en-ZA" dirty="0"/>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778647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4191000"/>
            <a:ext cx="4572000" cy="304800"/>
          </a:xfrm>
        </p:spPr>
        <p:txBody>
          <a:bodyPr/>
          <a:lstStyle/>
          <a:p>
            <a:pPr algn="r"/>
            <a:r>
              <a:rPr lang="en-US" sz="1800" dirty="0" err="1">
                <a:solidFill>
                  <a:schemeClr val="tx1">
                    <a:lumMod val="85000"/>
                    <a:lumOff val="15000"/>
                  </a:schemeClr>
                </a:solidFill>
                <a:latin typeface="Uni Sans Heavy CAPS" pitchFamily="50" charset="0"/>
              </a:rPr>
              <a:t>Pria</a:t>
            </a:r>
            <a:r>
              <a:rPr lang="en-US" sz="1800" dirty="0">
                <a:solidFill>
                  <a:schemeClr val="tx1">
                    <a:lumMod val="85000"/>
                    <a:lumOff val="15000"/>
                  </a:schemeClr>
                </a:solidFill>
                <a:latin typeface="Uni Sans Heavy CAPS" pitchFamily="50" charset="0"/>
              </a:rPr>
              <a:t> Chetty, Director</a:t>
            </a:r>
          </a:p>
        </p:txBody>
      </p:sp>
      <p:sp>
        <p:nvSpPr>
          <p:cNvPr id="4" name="Title 1"/>
          <p:cNvSpPr txBox="1">
            <a:spLocks/>
          </p:cNvSpPr>
          <p:nvPr/>
        </p:nvSpPr>
        <p:spPr>
          <a:xfrm>
            <a:off x="2971800" y="2590800"/>
            <a:ext cx="4953000" cy="4572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chemeClr val="bg1">
                  <a:lumMod val="75000"/>
                </a:schemeClr>
              </a:solidFill>
              <a:effectLst/>
              <a:uLnTx/>
              <a:uFillTx/>
              <a:latin typeface="Uni Sans Heavy CAPS" pitchFamily="50" charset="0"/>
              <a:ea typeface="+mj-ea"/>
              <a:cs typeface="+mj-cs"/>
            </a:endParaRPr>
          </a:p>
        </p:txBody>
      </p:sp>
      <p:sp>
        <p:nvSpPr>
          <p:cNvPr id="8" name="Rectangle 7">
            <a:extLst>
              <a:ext uri="{FF2B5EF4-FFF2-40B4-BE49-F238E27FC236}">
                <a16:creationId xmlns:a16="http://schemas.microsoft.com/office/drawing/2014/main" xmlns="" id="{1DADF419-0B81-C04C-B03D-0B30E1480AB9}"/>
              </a:ext>
            </a:extLst>
          </p:cNvPr>
          <p:cNvSpPr/>
          <p:nvPr/>
        </p:nvSpPr>
        <p:spPr>
          <a:xfrm>
            <a:off x="2971800" y="3135382"/>
            <a:ext cx="5943600" cy="1351588"/>
          </a:xfrm>
          <a:prstGeom prst="rect">
            <a:avLst/>
          </a:prstGeom>
        </p:spPr>
        <p:txBody>
          <a:bodyPr wrap="square">
            <a:spAutoFit/>
          </a:bodyPr>
          <a:lstStyle/>
          <a:p>
            <a:pPr>
              <a:lnSpc>
                <a:spcPct val="150000"/>
              </a:lnSpc>
            </a:pPr>
            <a:r>
              <a:rPr lang="en-ZA" sz="1400" dirty="0">
                <a:solidFill>
                  <a:schemeClr val="bg1"/>
                </a:solidFill>
                <a:latin typeface="Segoe UI Light" pitchFamily="34" charset="0"/>
              </a:rPr>
              <a:t>Presentation on the International Telecommunication Union</a:t>
            </a:r>
            <a:r>
              <a:rPr lang="en-ZA" sz="1400" dirty="0">
                <a:solidFill>
                  <a:schemeClr val="bg1"/>
                </a:solidFill>
                <a:latin typeface="Segoe UI Light" pitchFamily="34" charset="0"/>
                <a:hlinkClick r:id="rId2">
                  <a:extLst>
                    <a:ext uri="{A12FA001-AC4F-418D-AE19-62706E023703}">
                      <ahyp:hlinkClr xmlns:ahyp="http://schemas.microsoft.com/office/drawing/2018/hyperlinkcolor" xmlns="" val="tx"/>
                    </a:ext>
                  </a:extLst>
                </a:hlinkClick>
              </a:rPr>
              <a:t>’s Report:</a:t>
            </a:r>
            <a:r>
              <a:rPr lang="en-ZA" sz="1400" dirty="0">
                <a:solidFill>
                  <a:schemeClr val="bg1"/>
                </a:solidFill>
                <a:latin typeface="Segoe UI Light" pitchFamily="34" charset="0"/>
              </a:rPr>
              <a:t> </a:t>
            </a:r>
            <a:r>
              <a:rPr lang="en-ZA" sz="1400" dirty="0">
                <a:solidFill>
                  <a:schemeClr val="bg1"/>
                </a:solidFill>
              </a:rPr>
              <a:t>Powering the digital economy: Regulatory approaches to securing consumer privacy, trust and security </a:t>
            </a:r>
          </a:p>
          <a:p>
            <a:pPr>
              <a:lnSpc>
                <a:spcPct val="150000"/>
              </a:lnSpc>
            </a:pPr>
            <a:endParaRPr lang="en-ZA" sz="1400" dirty="0">
              <a:solidFill>
                <a:schemeClr val="bg1"/>
              </a:solidFill>
              <a:latin typeface="Segoe UI Light" pitchFamily="34" charset="0"/>
              <a:hlinkClick r:id="rId2">
                <a:extLst>
                  <a:ext uri="{A12FA001-AC4F-418D-AE19-62706E023703}">
                    <ahyp:hlinkClr xmlns:ahyp="http://schemas.microsoft.com/office/drawing/2018/hyperlinkcolor" xmlns="" val="tx"/>
                  </a:ext>
                </a:extLst>
              </a:hlinkClick>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533400"/>
            <a:ext cx="8763000" cy="400110"/>
          </a:xfrm>
          <a:prstGeom prst="rect">
            <a:avLst/>
          </a:prstGeom>
          <a:noFill/>
        </p:spPr>
        <p:txBody>
          <a:bodyPr wrap="square" rtlCol="0">
            <a:spAutoFit/>
          </a:bodyPr>
          <a:lstStyle/>
          <a:p>
            <a:r>
              <a:rPr lang="en-US" sz="2000" b="1" dirty="0">
                <a:solidFill>
                  <a:srgbClr val="4B893B"/>
                </a:solidFill>
              </a:rPr>
              <a:t>PROMINENT LEGAL INSTRUMENTS TO ENSURE PROTECTION OF PRIVACY &amp; TRUST</a:t>
            </a:r>
            <a:endParaRPr lang="en-ZA" sz="2000" b="1" dirty="0"/>
          </a:p>
        </p:txBody>
      </p:sp>
      <p:sp>
        <p:nvSpPr>
          <p:cNvPr id="2" name="TextBox 1">
            <a:extLst>
              <a:ext uri="{FF2B5EF4-FFF2-40B4-BE49-F238E27FC236}">
                <a16:creationId xmlns:a16="http://schemas.microsoft.com/office/drawing/2014/main" xmlns="" id="{86171086-862A-A648-BB45-3CFF37909034}"/>
              </a:ext>
            </a:extLst>
          </p:cNvPr>
          <p:cNvSpPr txBox="1"/>
          <p:nvPr/>
        </p:nvSpPr>
        <p:spPr>
          <a:xfrm>
            <a:off x="228600" y="990600"/>
            <a:ext cx="8686800" cy="6281848"/>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b="1" dirty="0">
                <a:solidFill>
                  <a:schemeClr val="accent5"/>
                </a:solidFill>
                <a:latin typeface="Calibri Light" panose="020F0302020204030204" pitchFamily="34" charset="0"/>
                <a:cs typeface="Calibri Light" panose="020F0302020204030204" pitchFamily="34" charset="0"/>
              </a:rPr>
              <a:t>The GDPR</a:t>
            </a:r>
            <a:r>
              <a:rPr lang="en-ZA" dirty="0">
                <a:latin typeface="Calibri Light" panose="020F0302020204030204" pitchFamily="34" charset="0"/>
                <a:cs typeface="Calibri Light" panose="020F0302020204030204" pitchFamily="34" charset="0"/>
              </a:rPr>
              <a:t>: on 25 May 2018, EU GDPR came into force in all 28 EU member states. While the new regulation and the old EU directive share much of their content and principles, GDPR is much stricter, placing fines on companies of up to 4% of global revenue or EUR 20 million (which- ever is highest), and increasing the legal requirements and accountability for data controllers and data processors </a:t>
            </a:r>
          </a:p>
          <a:p>
            <a:pPr algn="just">
              <a:lnSpc>
                <a:spcPct val="150000"/>
              </a:lnSpc>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b="1" dirty="0">
                <a:solidFill>
                  <a:schemeClr val="accent5"/>
                </a:solidFill>
                <a:latin typeface="Calibri Light" panose="020F0302020204030204" pitchFamily="34" charset="0"/>
                <a:cs typeface="Calibri Light" panose="020F0302020204030204" pitchFamily="34" charset="0"/>
              </a:rPr>
              <a:t>Sector-specific Laws</a:t>
            </a:r>
            <a:r>
              <a:rPr lang="en-ZA" dirty="0">
                <a:latin typeface="Calibri Light" panose="020F0302020204030204" pitchFamily="34" charset="0"/>
                <a:cs typeface="Calibri Light" panose="020F0302020204030204" pitchFamily="34" charset="0"/>
              </a:rPr>
              <a:t>: for example, America approaches protecting privacy &amp; trust through sector-specific laws as opposed to an omnibus data protection law or regulation. </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b="1" dirty="0">
                <a:solidFill>
                  <a:schemeClr val="accent5"/>
                </a:solidFill>
                <a:latin typeface="Calibri Light" panose="020F0302020204030204" pitchFamily="34" charset="0"/>
                <a:cs typeface="Calibri Light" panose="020F0302020204030204" pitchFamily="34" charset="0"/>
              </a:rPr>
              <a:t>Regulatory Guidelines</a:t>
            </a:r>
            <a:r>
              <a:rPr lang="en-ZA" dirty="0">
                <a:latin typeface="Calibri Light" panose="020F0302020204030204" pitchFamily="34" charset="0"/>
                <a:cs typeface="Calibri Light" panose="020F0302020204030204" pitchFamily="34" charset="0"/>
              </a:rPr>
              <a:t>: Guidelines are not in and of themselves legally binding either for data controllers or the DPAs themselves, who can change their guidelines as needed. Guidelines do however give a good indication of what DPAs consider to be good practice, and what they will focus on in case of violations. </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792150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534400" cy="400110"/>
          </a:xfrm>
          <a:prstGeom prst="rect">
            <a:avLst/>
          </a:prstGeom>
          <a:noFill/>
        </p:spPr>
        <p:txBody>
          <a:bodyPr wrap="square" rtlCol="0">
            <a:spAutoFit/>
          </a:bodyPr>
          <a:lstStyle/>
          <a:p>
            <a:r>
              <a:rPr lang="en-US" sz="2000" b="1" dirty="0">
                <a:solidFill>
                  <a:srgbClr val="4B893B"/>
                </a:solidFill>
              </a:rPr>
              <a:t>DATA PROTECTION &amp; PRIVACY ACROSS REGIONS</a:t>
            </a:r>
            <a:endParaRPr lang="en-ZA" sz="2000" b="1" dirty="0"/>
          </a:p>
        </p:txBody>
      </p:sp>
      <p:sp>
        <p:nvSpPr>
          <p:cNvPr id="6" name="TextBox 5">
            <a:extLst>
              <a:ext uri="{FF2B5EF4-FFF2-40B4-BE49-F238E27FC236}">
                <a16:creationId xmlns:a16="http://schemas.microsoft.com/office/drawing/2014/main" xmlns="" id="{4EED370A-17BC-0F44-9EF2-00A6E27E9277}"/>
              </a:ext>
            </a:extLst>
          </p:cNvPr>
          <p:cNvSpPr txBox="1"/>
          <p:nvPr/>
        </p:nvSpPr>
        <p:spPr>
          <a:xfrm>
            <a:off x="304800" y="1171346"/>
            <a:ext cx="8382000" cy="2542363"/>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While countries adopt different types of legislation, data protection regimes are predominantly based on a set of </a:t>
            </a:r>
            <a:r>
              <a:rPr lang="en-ZA" b="1" dirty="0">
                <a:latin typeface="Calibri Light" panose="020F0302020204030204" pitchFamily="34" charset="0"/>
                <a:cs typeface="Calibri Light" panose="020F0302020204030204" pitchFamily="34" charset="0"/>
              </a:rPr>
              <a:t>core principles </a:t>
            </a:r>
            <a:r>
              <a:rPr lang="en-ZA" dirty="0">
                <a:latin typeface="Calibri Light" panose="020F0302020204030204" pitchFamily="34" charset="0"/>
                <a:cs typeface="Calibri Light" panose="020F0302020204030204" pitchFamily="34" charset="0"/>
              </a:rPr>
              <a:t>which stem from the OECD Guidelines on the Protection of Privacy and Transborder Flows of Personal Data. These core principles are:</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p:txBody>
      </p:sp>
      <p:pic>
        <p:nvPicPr>
          <p:cNvPr id="9" name="Picture 8">
            <a:extLst>
              <a:ext uri="{FF2B5EF4-FFF2-40B4-BE49-F238E27FC236}">
                <a16:creationId xmlns:a16="http://schemas.microsoft.com/office/drawing/2014/main" xmlns="" id="{410BAA29-67FC-464A-997B-2D261BD9BE7D}"/>
              </a:ext>
            </a:extLst>
          </p:cNvPr>
          <p:cNvPicPr>
            <a:picLocks noChangeAspect="1"/>
          </p:cNvPicPr>
          <p:nvPr/>
        </p:nvPicPr>
        <p:blipFill>
          <a:blip r:embed="rId2"/>
          <a:stretch>
            <a:fillRect/>
          </a:stretch>
        </p:blipFill>
        <p:spPr>
          <a:xfrm>
            <a:off x="1132623" y="2971800"/>
            <a:ext cx="6878754" cy="3365500"/>
          </a:xfrm>
          <a:prstGeom prst="rect">
            <a:avLst/>
          </a:prstGeom>
        </p:spPr>
      </p:pic>
    </p:spTree>
    <p:extLst>
      <p:ext uri="{BB962C8B-B14F-4D97-AF65-F5344CB8AC3E}">
        <p14:creationId xmlns:p14="http://schemas.microsoft.com/office/powerpoint/2010/main" val="275497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534400" cy="400110"/>
          </a:xfrm>
          <a:prstGeom prst="rect">
            <a:avLst/>
          </a:prstGeom>
          <a:noFill/>
        </p:spPr>
        <p:txBody>
          <a:bodyPr wrap="square" rtlCol="0">
            <a:spAutoFit/>
          </a:bodyPr>
          <a:lstStyle/>
          <a:p>
            <a:r>
              <a:rPr lang="en-US" sz="2000" b="1" dirty="0">
                <a:solidFill>
                  <a:srgbClr val="4B893B"/>
                </a:solidFill>
              </a:rPr>
              <a:t>DATA PROTECTION &amp; PRIVACY REGULATION</a:t>
            </a:r>
            <a:endParaRPr lang="en-ZA" sz="2000" b="1" dirty="0"/>
          </a:p>
        </p:txBody>
      </p:sp>
      <p:sp>
        <p:nvSpPr>
          <p:cNvPr id="2" name="TextBox 1">
            <a:extLst>
              <a:ext uri="{FF2B5EF4-FFF2-40B4-BE49-F238E27FC236}">
                <a16:creationId xmlns:a16="http://schemas.microsoft.com/office/drawing/2014/main" xmlns="" id="{86171086-862A-A648-BB45-3CFF37909034}"/>
              </a:ext>
            </a:extLst>
          </p:cNvPr>
          <p:cNvSpPr txBox="1"/>
          <p:nvPr/>
        </p:nvSpPr>
        <p:spPr>
          <a:xfrm>
            <a:off x="304800" y="1171346"/>
            <a:ext cx="8382000" cy="7112845"/>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The same UNCTAD 2016 Report also warned that divergence in data protection regulation at regional and national levels has the potential to hinder the growth of digital markets. </a:t>
            </a:r>
            <a:r>
              <a:rPr lang="en-ZA" b="1" dirty="0">
                <a:solidFill>
                  <a:schemeClr val="accent5"/>
                </a:solidFill>
                <a:latin typeface="Calibri Light" panose="020F0302020204030204" pitchFamily="34" charset="0"/>
                <a:cs typeface="Calibri Light" panose="020F0302020204030204" pitchFamily="34" charset="0"/>
              </a:rPr>
              <a:t>When considered in light of necessary cross-border transfers of data, this potential to hinder growth of digital markets becomes apparent</a:t>
            </a:r>
            <a:r>
              <a:rPr lang="en-ZA" dirty="0">
                <a:latin typeface="Calibri Light" panose="020F0302020204030204" pitchFamily="34" charset="0"/>
                <a:cs typeface="Calibri Light" panose="020F0302020204030204" pitchFamily="34" charset="0"/>
              </a:rPr>
              <a:t>.</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A 2016 UNCTAD Report warned that overregulation has the </a:t>
            </a:r>
            <a:r>
              <a:rPr lang="en-ZA" b="1" dirty="0">
                <a:latin typeface="Calibri Light" panose="020F0302020204030204" pitchFamily="34" charset="0"/>
                <a:cs typeface="Calibri Light" panose="020F0302020204030204" pitchFamily="34" charset="0"/>
              </a:rPr>
              <a:t>p</a:t>
            </a:r>
            <a:r>
              <a:rPr lang="en-ZA" b="1" dirty="0">
                <a:solidFill>
                  <a:schemeClr val="accent5"/>
                </a:solidFill>
                <a:latin typeface="Calibri Light" panose="020F0302020204030204" pitchFamily="34" charset="0"/>
                <a:cs typeface="Calibri Light" panose="020F0302020204030204" pitchFamily="34" charset="0"/>
              </a:rPr>
              <a:t>otential to hinder global growth</a:t>
            </a:r>
            <a:r>
              <a:rPr lang="en-ZA" dirty="0">
                <a:latin typeface="Calibri Light" panose="020F0302020204030204" pitchFamily="34" charset="0"/>
                <a:cs typeface="Calibri Light" panose="020F0302020204030204" pitchFamily="34" charset="0"/>
              </a:rPr>
              <a:t>, and called for a </a:t>
            </a:r>
            <a:r>
              <a:rPr lang="en-ZA" b="1" dirty="0">
                <a:solidFill>
                  <a:schemeClr val="accent5"/>
                </a:solidFill>
                <a:latin typeface="Calibri Light" panose="020F0302020204030204" pitchFamily="34" charset="0"/>
                <a:cs typeface="Calibri Light" panose="020F0302020204030204" pitchFamily="34" charset="0"/>
              </a:rPr>
              <a:t>fair balance between international trade and privacy considerations</a:t>
            </a:r>
            <a:r>
              <a:rPr lang="en-ZA" dirty="0">
                <a:latin typeface="Calibri Light" panose="020F0302020204030204" pitchFamily="34" charset="0"/>
                <a:cs typeface="Calibri Light" panose="020F0302020204030204" pitchFamily="34" charset="0"/>
              </a:rPr>
              <a:t>. </a:t>
            </a:r>
          </a:p>
          <a:p>
            <a:pPr algn="just">
              <a:lnSpc>
                <a:spcPct val="150000"/>
              </a:lnSpc>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It also warned that divergent in data protection regulation at regional and national levels might hinder the growth of digital markets. </a:t>
            </a:r>
          </a:p>
          <a:p>
            <a:pPr algn="just">
              <a:lnSpc>
                <a:spcPct val="150000"/>
              </a:lnSpc>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Globally, around 60% of countries have now set up a DPA. </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lvl="1" algn="just">
              <a:lnSpc>
                <a:spcPct val="150000"/>
              </a:lnSpc>
            </a:pPr>
            <a:endParaRPr lang="en-ZA" dirty="0">
              <a:latin typeface="Calibri Light" panose="020F0302020204030204" pitchFamily="34" charset="0"/>
              <a:cs typeface="Calibri Light" panose="020F0302020204030204" pitchFamily="34" charset="0"/>
            </a:endParaRPr>
          </a:p>
          <a:p>
            <a:pPr lvl="1" algn="just">
              <a:lnSpc>
                <a:spcPct val="150000"/>
              </a:lnSpc>
            </a:pPr>
            <a:endParaRPr lang="en-ZA" dirty="0">
              <a:latin typeface="Calibri Light" panose="020F0302020204030204" pitchFamily="34" charset="0"/>
              <a:cs typeface="Calibri Light" panose="020F0302020204030204" pitchFamily="34" charset="0"/>
            </a:endParaRPr>
          </a:p>
          <a:p>
            <a:pPr marL="742950" lvl="1"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867665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534400" cy="400110"/>
          </a:xfrm>
          <a:prstGeom prst="rect">
            <a:avLst/>
          </a:prstGeom>
          <a:noFill/>
        </p:spPr>
        <p:txBody>
          <a:bodyPr wrap="square" rtlCol="0">
            <a:spAutoFit/>
          </a:bodyPr>
          <a:lstStyle/>
          <a:p>
            <a:r>
              <a:rPr lang="en-US" sz="2000" b="1" dirty="0">
                <a:solidFill>
                  <a:srgbClr val="4B893B"/>
                </a:solidFill>
              </a:rPr>
              <a:t>MODELS FOR REGULATION</a:t>
            </a:r>
            <a:endParaRPr lang="en-ZA" sz="2000" b="1" dirty="0"/>
          </a:p>
        </p:txBody>
      </p:sp>
      <p:sp>
        <p:nvSpPr>
          <p:cNvPr id="2" name="TextBox 1">
            <a:extLst>
              <a:ext uri="{FF2B5EF4-FFF2-40B4-BE49-F238E27FC236}">
                <a16:creationId xmlns:a16="http://schemas.microsoft.com/office/drawing/2014/main" xmlns="" id="{86171086-862A-A648-BB45-3CFF37909034}"/>
              </a:ext>
            </a:extLst>
          </p:cNvPr>
          <p:cNvSpPr txBox="1"/>
          <p:nvPr/>
        </p:nvSpPr>
        <p:spPr>
          <a:xfrm>
            <a:off x="304800" y="1171346"/>
            <a:ext cx="8382000" cy="4204356"/>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Three different types of regulation are identified by Professor Dennis D. Hirsch: </a:t>
            </a:r>
            <a:r>
              <a:rPr lang="en-ZA" b="1" dirty="0">
                <a:solidFill>
                  <a:schemeClr val="accent5"/>
                </a:solidFill>
                <a:latin typeface="Calibri Light" panose="020F0302020204030204" pitchFamily="34" charset="0"/>
                <a:cs typeface="Calibri Light" panose="020F0302020204030204" pitchFamily="34" charset="0"/>
              </a:rPr>
              <a:t>direct regulation</a:t>
            </a:r>
            <a:r>
              <a:rPr lang="en-ZA" dirty="0">
                <a:latin typeface="Calibri Light" panose="020F0302020204030204" pitchFamily="34" charset="0"/>
                <a:cs typeface="Calibri Light" panose="020F0302020204030204" pitchFamily="34" charset="0"/>
              </a:rPr>
              <a:t>, </a:t>
            </a:r>
            <a:r>
              <a:rPr lang="en-ZA" b="1" dirty="0">
                <a:solidFill>
                  <a:schemeClr val="accent5"/>
                </a:solidFill>
                <a:latin typeface="Calibri Light" panose="020F0302020204030204" pitchFamily="34" charset="0"/>
                <a:cs typeface="Calibri Light" panose="020F0302020204030204" pitchFamily="34" charset="0"/>
              </a:rPr>
              <a:t>self-regulation</a:t>
            </a:r>
            <a:r>
              <a:rPr lang="en-ZA" dirty="0">
                <a:latin typeface="Calibri Light" panose="020F0302020204030204" pitchFamily="34" charset="0"/>
                <a:cs typeface="Calibri Light" panose="020F0302020204030204" pitchFamily="34" charset="0"/>
              </a:rPr>
              <a:t>, and </a:t>
            </a:r>
            <a:r>
              <a:rPr lang="en-ZA" b="1" dirty="0">
                <a:solidFill>
                  <a:schemeClr val="accent5"/>
                </a:solidFill>
                <a:latin typeface="Calibri Light" panose="020F0302020204030204" pitchFamily="34" charset="0"/>
                <a:cs typeface="Calibri Light" panose="020F0302020204030204" pitchFamily="34" charset="0"/>
              </a:rPr>
              <a:t>co-regulation</a:t>
            </a:r>
            <a:r>
              <a:rPr lang="en-ZA" dirty="0">
                <a:latin typeface="Calibri Light" panose="020F0302020204030204" pitchFamily="34" charset="0"/>
                <a:cs typeface="Calibri Light" panose="020F0302020204030204" pitchFamily="34" charset="0"/>
              </a:rPr>
              <a:t> (which can be similar to collaborative regulation between the private sector and the regulator).</a:t>
            </a:r>
          </a:p>
          <a:p>
            <a:pPr algn="just">
              <a:lnSpc>
                <a:spcPct val="150000"/>
              </a:lnSpc>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Each of these models of regulation can be applied at three different levels: </a:t>
            </a:r>
            <a:r>
              <a:rPr lang="en-ZA" b="1" dirty="0">
                <a:solidFill>
                  <a:schemeClr val="accent5"/>
                </a:solidFill>
                <a:latin typeface="Calibri Light" panose="020F0302020204030204" pitchFamily="34" charset="0"/>
                <a:cs typeface="Calibri Light" panose="020F0302020204030204" pitchFamily="34" charset="0"/>
              </a:rPr>
              <a:t>company</a:t>
            </a:r>
            <a:r>
              <a:rPr lang="en-ZA" dirty="0">
                <a:latin typeface="Calibri Light" panose="020F0302020204030204" pitchFamily="34" charset="0"/>
                <a:cs typeface="Calibri Light" panose="020F0302020204030204" pitchFamily="34" charset="0"/>
              </a:rPr>
              <a:t>; </a:t>
            </a:r>
            <a:r>
              <a:rPr lang="en-ZA" b="1" dirty="0">
                <a:solidFill>
                  <a:schemeClr val="accent5"/>
                </a:solidFill>
                <a:latin typeface="Calibri Light" panose="020F0302020204030204" pitchFamily="34" charset="0"/>
                <a:cs typeface="Calibri Light" panose="020F0302020204030204" pitchFamily="34" charset="0"/>
              </a:rPr>
              <a:t>sector wide </a:t>
            </a:r>
            <a:r>
              <a:rPr lang="en-ZA" dirty="0">
                <a:latin typeface="Calibri Light" panose="020F0302020204030204" pitchFamily="34" charset="0"/>
                <a:cs typeface="Calibri Light" panose="020F0302020204030204" pitchFamily="34" charset="0"/>
              </a:rPr>
              <a:t>(a specific type of sector, or the private sector only); or to the </a:t>
            </a:r>
            <a:r>
              <a:rPr lang="en-ZA" b="1" dirty="0">
                <a:solidFill>
                  <a:schemeClr val="accent5"/>
                </a:solidFill>
                <a:latin typeface="Calibri Light" panose="020F0302020204030204" pitchFamily="34" charset="0"/>
                <a:cs typeface="Calibri Light" panose="020F0302020204030204" pitchFamily="34" charset="0"/>
              </a:rPr>
              <a:t>economy as a whole</a:t>
            </a:r>
            <a:r>
              <a:rPr lang="en-ZA" b="1" dirty="0">
                <a:latin typeface="Calibri Light" panose="020F0302020204030204" pitchFamily="34" charset="0"/>
                <a:cs typeface="Calibri Light" panose="020F0302020204030204" pitchFamily="34" charset="0"/>
              </a:rPr>
              <a:t> </a:t>
            </a:r>
            <a:r>
              <a:rPr lang="en-ZA" dirty="0">
                <a:latin typeface="Calibri Light" panose="020F0302020204030204" pitchFamily="34" charset="0"/>
                <a:cs typeface="Calibri Light" panose="020F0302020204030204" pitchFamily="34" charset="0"/>
              </a:rPr>
              <a:t>(including both the private and public sectors). This creates nine different combinations for regulatory design. </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p:txBody>
      </p:sp>
      <p:pic>
        <p:nvPicPr>
          <p:cNvPr id="3" name="Picture 2">
            <a:extLst>
              <a:ext uri="{FF2B5EF4-FFF2-40B4-BE49-F238E27FC236}">
                <a16:creationId xmlns:a16="http://schemas.microsoft.com/office/drawing/2014/main" xmlns="" id="{0D6B9704-F80F-C348-B1BD-11946DD7EA59}"/>
              </a:ext>
            </a:extLst>
          </p:cNvPr>
          <p:cNvPicPr>
            <a:picLocks noChangeAspect="1"/>
          </p:cNvPicPr>
          <p:nvPr/>
        </p:nvPicPr>
        <p:blipFill>
          <a:blip r:embed="rId2"/>
          <a:stretch>
            <a:fillRect/>
          </a:stretch>
        </p:blipFill>
        <p:spPr>
          <a:xfrm>
            <a:off x="728717" y="4686300"/>
            <a:ext cx="7577083" cy="1562100"/>
          </a:xfrm>
          <a:prstGeom prst="rect">
            <a:avLst/>
          </a:prstGeom>
        </p:spPr>
      </p:pic>
    </p:spTree>
    <p:extLst>
      <p:ext uri="{BB962C8B-B14F-4D97-AF65-F5344CB8AC3E}">
        <p14:creationId xmlns:p14="http://schemas.microsoft.com/office/powerpoint/2010/main" val="663594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534400" cy="400110"/>
          </a:xfrm>
          <a:prstGeom prst="rect">
            <a:avLst/>
          </a:prstGeom>
          <a:noFill/>
        </p:spPr>
        <p:txBody>
          <a:bodyPr wrap="square" rtlCol="0">
            <a:spAutoFit/>
          </a:bodyPr>
          <a:lstStyle/>
          <a:p>
            <a:r>
              <a:rPr lang="en-US" sz="2000" b="1" dirty="0">
                <a:solidFill>
                  <a:srgbClr val="4B893B"/>
                </a:solidFill>
              </a:rPr>
              <a:t>MODELS FOR REGULATION</a:t>
            </a:r>
            <a:endParaRPr lang="en-ZA" sz="2000" b="1" dirty="0"/>
          </a:p>
        </p:txBody>
      </p:sp>
      <p:sp>
        <p:nvSpPr>
          <p:cNvPr id="7" name="TextBox 6">
            <a:extLst>
              <a:ext uri="{FF2B5EF4-FFF2-40B4-BE49-F238E27FC236}">
                <a16:creationId xmlns:a16="http://schemas.microsoft.com/office/drawing/2014/main" xmlns="" id="{045204D9-BC0C-2C4C-AC71-F9BA265CA094}"/>
              </a:ext>
            </a:extLst>
          </p:cNvPr>
          <p:cNvSpPr txBox="1"/>
          <p:nvPr/>
        </p:nvSpPr>
        <p:spPr>
          <a:xfrm>
            <a:off x="304800" y="1066800"/>
            <a:ext cx="8382000" cy="2542363"/>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b="1" dirty="0">
                <a:solidFill>
                  <a:schemeClr val="accent5"/>
                </a:solidFill>
                <a:latin typeface="Calibri Light" panose="020F0302020204030204" pitchFamily="34" charset="0"/>
                <a:cs typeface="Calibri Light" panose="020F0302020204030204" pitchFamily="34" charset="0"/>
              </a:rPr>
              <a:t>Direct</a:t>
            </a:r>
            <a:r>
              <a:rPr lang="en-ZA" dirty="0">
                <a:latin typeface="Calibri Light" panose="020F0302020204030204" pitchFamily="34" charset="0"/>
                <a:cs typeface="Calibri Light" panose="020F0302020204030204" pitchFamily="34" charset="0"/>
              </a:rPr>
              <a:t> government regulation on the </a:t>
            </a:r>
            <a:r>
              <a:rPr lang="en-ZA" b="1" dirty="0">
                <a:solidFill>
                  <a:schemeClr val="accent5"/>
                </a:solidFill>
                <a:latin typeface="Calibri Light" panose="020F0302020204030204" pitchFamily="34" charset="0"/>
                <a:cs typeface="Calibri Light" panose="020F0302020204030204" pitchFamily="34" charset="0"/>
              </a:rPr>
              <a:t>economy as a whole</a:t>
            </a:r>
            <a:r>
              <a:rPr lang="en-ZA" b="1" dirty="0">
                <a:latin typeface="Calibri Light" panose="020F0302020204030204" pitchFamily="34" charset="0"/>
                <a:cs typeface="Calibri Light" panose="020F0302020204030204" pitchFamily="34" charset="0"/>
              </a:rPr>
              <a:t> </a:t>
            </a:r>
            <a:r>
              <a:rPr lang="en-ZA" dirty="0">
                <a:latin typeface="Calibri Light" panose="020F0302020204030204" pitchFamily="34" charset="0"/>
                <a:cs typeface="Calibri Light" panose="020F0302020204030204" pitchFamily="34" charset="0"/>
              </a:rPr>
              <a:t>the most common type of regulation on a worldwide basis. </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b="1" dirty="0">
                <a:solidFill>
                  <a:schemeClr val="accent5"/>
                </a:solidFill>
                <a:latin typeface="Calibri Light" panose="020F0302020204030204" pitchFamily="34" charset="0"/>
                <a:cs typeface="Calibri Light" panose="020F0302020204030204" pitchFamily="34" charset="0"/>
              </a:rPr>
              <a:t>Sector-specific </a:t>
            </a:r>
            <a:r>
              <a:rPr lang="en-ZA" dirty="0">
                <a:latin typeface="Calibri Light" panose="020F0302020204030204" pitchFamily="34" charset="0"/>
                <a:cs typeface="Calibri Light" panose="020F0302020204030204" pitchFamily="34" charset="0"/>
              </a:rPr>
              <a:t>regulatory approaches have the </a:t>
            </a:r>
            <a:r>
              <a:rPr lang="en-ZA" b="1" dirty="0">
                <a:solidFill>
                  <a:schemeClr val="accent5"/>
                </a:solidFill>
                <a:latin typeface="Calibri Light" panose="020F0302020204030204" pitchFamily="34" charset="0"/>
                <a:cs typeface="Calibri Light" panose="020F0302020204030204" pitchFamily="34" charset="0"/>
              </a:rPr>
              <a:t>advantage of being tailored to specific sectors</a:t>
            </a:r>
            <a:r>
              <a:rPr lang="en-ZA" dirty="0">
                <a:latin typeface="Calibri Light" panose="020F0302020204030204" pitchFamily="34" charset="0"/>
                <a:cs typeface="Calibri Light" panose="020F0302020204030204" pitchFamily="34" charset="0"/>
              </a:rPr>
              <a:t>, but they can, at the same time, </a:t>
            </a:r>
            <a:r>
              <a:rPr lang="en-ZA" b="1" dirty="0">
                <a:solidFill>
                  <a:schemeClr val="accent5"/>
                </a:solidFill>
                <a:latin typeface="Calibri Light" panose="020F0302020204030204" pitchFamily="34" charset="0"/>
                <a:cs typeface="Calibri Light" panose="020F0302020204030204" pitchFamily="34" charset="0"/>
              </a:rPr>
              <a:t>make it difficult for citizens and consumers to understand </a:t>
            </a:r>
            <a:r>
              <a:rPr lang="en-ZA" dirty="0">
                <a:latin typeface="Calibri Light" panose="020F0302020204030204" pitchFamily="34" charset="0"/>
                <a:cs typeface="Calibri Light" panose="020F0302020204030204" pitchFamily="34" charset="0"/>
              </a:rPr>
              <a:t>and to get an overview of whether their rights are within this regime.</a:t>
            </a:r>
          </a:p>
        </p:txBody>
      </p:sp>
      <p:pic>
        <p:nvPicPr>
          <p:cNvPr id="9" name="Picture 8">
            <a:extLst>
              <a:ext uri="{FF2B5EF4-FFF2-40B4-BE49-F238E27FC236}">
                <a16:creationId xmlns:a16="http://schemas.microsoft.com/office/drawing/2014/main" xmlns="" id="{52DD7640-5CB4-144E-9EC6-0A80716416DD}"/>
              </a:ext>
            </a:extLst>
          </p:cNvPr>
          <p:cNvPicPr>
            <a:picLocks noChangeAspect="1"/>
          </p:cNvPicPr>
          <p:nvPr/>
        </p:nvPicPr>
        <p:blipFill>
          <a:blip r:embed="rId2"/>
          <a:stretch>
            <a:fillRect/>
          </a:stretch>
        </p:blipFill>
        <p:spPr>
          <a:xfrm>
            <a:off x="114948" y="3810000"/>
            <a:ext cx="8914104" cy="2070100"/>
          </a:xfrm>
          <a:prstGeom prst="rect">
            <a:avLst/>
          </a:prstGeom>
        </p:spPr>
      </p:pic>
    </p:spTree>
    <p:extLst>
      <p:ext uri="{BB962C8B-B14F-4D97-AF65-F5344CB8AC3E}">
        <p14:creationId xmlns:p14="http://schemas.microsoft.com/office/powerpoint/2010/main" val="3571584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534400" cy="400110"/>
          </a:xfrm>
          <a:prstGeom prst="rect">
            <a:avLst/>
          </a:prstGeom>
          <a:noFill/>
        </p:spPr>
        <p:txBody>
          <a:bodyPr wrap="square" rtlCol="0">
            <a:spAutoFit/>
          </a:bodyPr>
          <a:lstStyle/>
          <a:p>
            <a:r>
              <a:rPr lang="en-US" sz="2000" b="1" dirty="0">
                <a:solidFill>
                  <a:srgbClr val="4B893B"/>
                </a:solidFill>
              </a:rPr>
              <a:t>MODELS FOR REGULATION</a:t>
            </a:r>
            <a:endParaRPr lang="en-ZA" sz="2000" b="1" dirty="0"/>
          </a:p>
        </p:txBody>
      </p:sp>
      <p:sp>
        <p:nvSpPr>
          <p:cNvPr id="7" name="TextBox 6">
            <a:extLst>
              <a:ext uri="{FF2B5EF4-FFF2-40B4-BE49-F238E27FC236}">
                <a16:creationId xmlns:a16="http://schemas.microsoft.com/office/drawing/2014/main" xmlns="" id="{045204D9-BC0C-2C4C-AC71-F9BA265CA094}"/>
              </a:ext>
            </a:extLst>
          </p:cNvPr>
          <p:cNvSpPr txBox="1"/>
          <p:nvPr/>
        </p:nvSpPr>
        <p:spPr>
          <a:xfrm>
            <a:off x="304800" y="1066800"/>
            <a:ext cx="8382000" cy="6697346"/>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The strength of </a:t>
            </a:r>
            <a:r>
              <a:rPr lang="en-ZA" b="1" dirty="0">
                <a:solidFill>
                  <a:schemeClr val="accent5"/>
                </a:solidFill>
                <a:latin typeface="Calibri Light" panose="020F0302020204030204" pitchFamily="34" charset="0"/>
                <a:cs typeface="Calibri Light" panose="020F0302020204030204" pitchFamily="34" charset="0"/>
              </a:rPr>
              <a:t>self-regulation</a:t>
            </a:r>
            <a:r>
              <a:rPr lang="en-ZA" dirty="0">
                <a:latin typeface="Calibri Light" panose="020F0302020204030204" pitchFamily="34" charset="0"/>
                <a:cs typeface="Calibri Light" panose="020F0302020204030204" pitchFamily="34" charset="0"/>
              </a:rPr>
              <a:t> is that it can be flexible and able to keep up with industry changes, advances in technology, and new business practices.</a:t>
            </a:r>
          </a:p>
          <a:p>
            <a:pPr algn="just">
              <a:lnSpc>
                <a:spcPct val="150000"/>
              </a:lnSpc>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b="1" dirty="0">
                <a:solidFill>
                  <a:schemeClr val="accent5"/>
                </a:solidFill>
                <a:latin typeface="Calibri Light" panose="020F0302020204030204" pitchFamily="34" charset="0"/>
                <a:cs typeface="Calibri Light" panose="020F0302020204030204" pitchFamily="34" charset="0"/>
              </a:rPr>
              <a:t>Co-regulation</a:t>
            </a:r>
            <a:r>
              <a:rPr lang="en-ZA" dirty="0">
                <a:latin typeface="Calibri Light" panose="020F0302020204030204" pitchFamily="34" charset="0"/>
                <a:cs typeface="Calibri Light" panose="020F0302020204030204" pitchFamily="34" charset="0"/>
              </a:rPr>
              <a:t> occurs when government agencies and private businesses work together to create privacy regulations, either covering individual businesses, or a specific sector. Under co-regulation, governments and industry share the responsibility for drafting, monitoring and enforcing privacy standards:</a:t>
            </a:r>
          </a:p>
          <a:p>
            <a:pPr marL="742950" lvl="1" indent="-285750" algn="just">
              <a:lnSpc>
                <a:spcPct val="150000"/>
              </a:lnSpc>
              <a:buFont typeface="Arial Unicode MS" panose="020B0604020202020204" pitchFamily="34" charset="-128"/>
              <a:buChar char="⌊"/>
            </a:pPr>
            <a:r>
              <a:rPr lang="en-ZA" b="1" dirty="0">
                <a:solidFill>
                  <a:schemeClr val="accent5"/>
                </a:solidFill>
                <a:latin typeface="Calibri Light" panose="020F0302020204030204" pitchFamily="34" charset="0"/>
                <a:cs typeface="Calibri Light" panose="020F0302020204030204" pitchFamily="34" charset="0"/>
              </a:rPr>
              <a:t>GDPR</a:t>
            </a:r>
            <a:r>
              <a:rPr lang="en-ZA" dirty="0">
                <a:latin typeface="Calibri Light" panose="020F0302020204030204" pitchFamily="34" charset="0"/>
                <a:cs typeface="Calibri Light" panose="020F0302020204030204" pitchFamily="34" charset="0"/>
              </a:rPr>
              <a:t> is a good illustration of this. While GDPR does apply to the economy as a whole, it also contains general principles which companies need to assess in order to become compliant. </a:t>
            </a:r>
          </a:p>
          <a:p>
            <a:pPr marL="742950" lvl="1" indent="-285750" algn="just">
              <a:lnSpc>
                <a:spcPct val="150000"/>
              </a:lnSpc>
              <a:buFont typeface="Arial Unicode MS" panose="020B0604020202020204" pitchFamily="34" charset="-128"/>
              <a:buChar char="⌊"/>
            </a:pPr>
            <a:r>
              <a:rPr lang="en-ZA" b="1" dirty="0">
                <a:solidFill>
                  <a:schemeClr val="accent5"/>
                </a:solidFill>
                <a:latin typeface="Calibri Light" panose="020F0302020204030204" pitchFamily="34" charset="0"/>
                <a:cs typeface="Calibri Light" panose="020F0302020204030204" pitchFamily="34" charset="0"/>
              </a:rPr>
              <a:t>Binding Corporate Rules (BCR)</a:t>
            </a:r>
            <a:r>
              <a:rPr lang="en-ZA" b="1" dirty="0">
                <a:latin typeface="Calibri Light" panose="020F0302020204030204" pitchFamily="34" charset="0"/>
                <a:cs typeface="Calibri Light" panose="020F0302020204030204" pitchFamily="34" charset="0"/>
              </a:rPr>
              <a:t> </a:t>
            </a:r>
            <a:r>
              <a:rPr lang="en-ZA" dirty="0">
                <a:latin typeface="Calibri Light" panose="020F0302020204030204" pitchFamily="34" charset="0"/>
                <a:cs typeface="Calibri Light" panose="020F0302020204030204" pitchFamily="34" charset="0"/>
              </a:rPr>
              <a:t>and </a:t>
            </a:r>
            <a:r>
              <a:rPr lang="en-ZA" b="1" dirty="0">
                <a:solidFill>
                  <a:schemeClr val="accent5"/>
                </a:solidFill>
                <a:latin typeface="Calibri Light" panose="020F0302020204030204" pitchFamily="34" charset="0"/>
                <a:cs typeface="Calibri Light" panose="020F0302020204030204" pitchFamily="34" charset="0"/>
              </a:rPr>
              <a:t>the APEC Cross Border Privacy Rules System (CBPR) </a:t>
            </a:r>
            <a:r>
              <a:rPr lang="en-ZA" dirty="0">
                <a:latin typeface="Calibri Light" panose="020F0302020204030204" pitchFamily="34" charset="0"/>
                <a:cs typeface="Calibri Light" panose="020F0302020204030204" pitchFamily="34" charset="0"/>
              </a:rPr>
              <a:t>are examples of co-regulation for a single company, corporation, or business venture. </a:t>
            </a:r>
          </a:p>
          <a:p>
            <a:pPr marL="742950" lvl="1"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742950" lvl="1"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189070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534400" cy="400110"/>
          </a:xfrm>
          <a:prstGeom prst="rect">
            <a:avLst/>
          </a:prstGeom>
          <a:noFill/>
        </p:spPr>
        <p:txBody>
          <a:bodyPr wrap="square" rtlCol="0">
            <a:spAutoFit/>
          </a:bodyPr>
          <a:lstStyle/>
          <a:p>
            <a:r>
              <a:rPr lang="en-US" sz="2000" b="1" dirty="0">
                <a:solidFill>
                  <a:srgbClr val="4B893B"/>
                </a:solidFill>
              </a:rPr>
              <a:t>HARMONIZATION, DATA LOCALIZATION &amp; CROSS-BORDER TRANSFERS</a:t>
            </a:r>
            <a:endParaRPr lang="en-ZA" sz="2000" b="1" dirty="0"/>
          </a:p>
        </p:txBody>
      </p:sp>
      <p:sp>
        <p:nvSpPr>
          <p:cNvPr id="7" name="TextBox 6">
            <a:extLst>
              <a:ext uri="{FF2B5EF4-FFF2-40B4-BE49-F238E27FC236}">
                <a16:creationId xmlns:a16="http://schemas.microsoft.com/office/drawing/2014/main" xmlns="" id="{045204D9-BC0C-2C4C-AC71-F9BA265CA094}"/>
              </a:ext>
            </a:extLst>
          </p:cNvPr>
          <p:cNvSpPr txBox="1"/>
          <p:nvPr/>
        </p:nvSpPr>
        <p:spPr>
          <a:xfrm>
            <a:off x="304800" y="1282044"/>
            <a:ext cx="8382000" cy="5450851"/>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The Digital Economy is fuelled by more than 4.2 billion active mobile broadband subscriptions worldwide (at the end of 2017) and more than 3.5 billion users online. As a result, exabytes of data are transferred across the globe daily. </a:t>
            </a:r>
            <a:r>
              <a:rPr lang="en-ZA" dirty="0"/>
              <a:t> </a:t>
            </a:r>
            <a:r>
              <a:rPr lang="en-ZA" dirty="0">
                <a:solidFill>
                  <a:schemeClr val="accent5"/>
                </a:solidFill>
              </a:rPr>
              <a:t>These cross-border transfers of data between servers are vital to the functioning and growth of the digital economy</a:t>
            </a:r>
            <a:r>
              <a:rPr lang="en-ZA" dirty="0"/>
              <a:t>. </a:t>
            </a:r>
          </a:p>
          <a:p>
            <a:pPr algn="just">
              <a:lnSpc>
                <a:spcPct val="150000"/>
              </a:lnSpc>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However, the growth of the digital economy is impacted by sovereign states wishing to protect their national security by requiring data to be processed locally. For example, China, Vietnam, Russia and the US all have forms of data localization laws.</a:t>
            </a:r>
          </a:p>
          <a:p>
            <a:pPr algn="just">
              <a:lnSpc>
                <a:spcPct val="150000"/>
              </a:lnSpc>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b="1" dirty="0">
                <a:solidFill>
                  <a:schemeClr val="accent5"/>
                </a:solidFill>
                <a:latin typeface="Calibri Light" panose="020F0302020204030204" pitchFamily="34" charset="0"/>
                <a:cs typeface="Calibri Light" panose="020F0302020204030204" pitchFamily="34" charset="0"/>
              </a:rPr>
              <a:t>The OECD guidelines strongly encourage the adoption of appropriate safeguards as opposed to data localization laws</a:t>
            </a:r>
            <a:r>
              <a:rPr lang="en-ZA" dirty="0"/>
              <a:t>. </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64672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971800" y="2590800"/>
            <a:ext cx="4953000" cy="4572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chemeClr val="bg1">
                  <a:lumMod val="75000"/>
                </a:schemeClr>
              </a:solidFill>
              <a:effectLst/>
              <a:uLnTx/>
              <a:uFillTx/>
              <a:latin typeface="Uni Sans Heavy CAPS" pitchFamily="50" charset="0"/>
              <a:ea typeface="+mj-ea"/>
              <a:cs typeface="+mj-cs"/>
            </a:endParaRPr>
          </a:p>
        </p:txBody>
      </p:sp>
      <p:sp>
        <p:nvSpPr>
          <p:cNvPr id="6" name="Rectangle 5"/>
          <p:cNvSpPr/>
          <p:nvPr/>
        </p:nvSpPr>
        <p:spPr>
          <a:xfrm>
            <a:off x="2953265" y="3445477"/>
            <a:ext cx="5943600" cy="400110"/>
          </a:xfrm>
          <a:prstGeom prst="rect">
            <a:avLst/>
          </a:prstGeom>
        </p:spPr>
        <p:txBody>
          <a:bodyPr wrap="square">
            <a:spAutoFit/>
          </a:bodyPr>
          <a:lstStyle/>
          <a:p>
            <a:r>
              <a:rPr lang="en-US" sz="2000" dirty="0">
                <a:solidFill>
                  <a:schemeClr val="bg1"/>
                </a:solidFill>
                <a:latin typeface="Segoe UI Light" pitchFamily="34" charset="0"/>
              </a:rPr>
              <a:t>DIGITAL IDENTITY</a:t>
            </a:r>
            <a:endParaRPr lang="en-US" sz="2000" dirty="0">
              <a:solidFill>
                <a:schemeClr val="bg1"/>
              </a:solidFill>
              <a:latin typeface="Uni Sans Thin CAPS" pitchFamily="50" charset="0"/>
            </a:endParaRPr>
          </a:p>
        </p:txBody>
      </p:sp>
    </p:spTree>
    <p:extLst>
      <p:ext uri="{BB962C8B-B14F-4D97-AF65-F5344CB8AC3E}">
        <p14:creationId xmlns:p14="http://schemas.microsoft.com/office/powerpoint/2010/main" val="1744731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534400" cy="400110"/>
          </a:xfrm>
          <a:prstGeom prst="rect">
            <a:avLst/>
          </a:prstGeom>
          <a:noFill/>
        </p:spPr>
        <p:txBody>
          <a:bodyPr wrap="square" rtlCol="0">
            <a:spAutoFit/>
          </a:bodyPr>
          <a:lstStyle/>
          <a:p>
            <a:r>
              <a:rPr lang="en-US" sz="2000" b="1" dirty="0">
                <a:solidFill>
                  <a:srgbClr val="4B893B"/>
                </a:solidFill>
              </a:rPr>
              <a:t>DEFINING DIGITAL IDENTITY</a:t>
            </a:r>
            <a:endParaRPr lang="en-ZA" sz="2000" b="1" dirty="0"/>
          </a:p>
        </p:txBody>
      </p:sp>
      <p:sp>
        <p:nvSpPr>
          <p:cNvPr id="7" name="TextBox 6">
            <a:extLst>
              <a:ext uri="{FF2B5EF4-FFF2-40B4-BE49-F238E27FC236}">
                <a16:creationId xmlns:a16="http://schemas.microsoft.com/office/drawing/2014/main" xmlns="" id="{045204D9-BC0C-2C4C-AC71-F9BA265CA094}"/>
              </a:ext>
            </a:extLst>
          </p:cNvPr>
          <p:cNvSpPr txBox="1"/>
          <p:nvPr/>
        </p:nvSpPr>
        <p:spPr>
          <a:xfrm>
            <a:off x="304800" y="1282044"/>
            <a:ext cx="8382000" cy="3788858"/>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A digital identity may be defined as ‘a collection of </a:t>
            </a:r>
            <a:r>
              <a:rPr lang="en-ZA" b="1" dirty="0">
                <a:solidFill>
                  <a:schemeClr val="accent5"/>
                </a:solidFill>
                <a:latin typeface="Calibri Light" panose="020F0302020204030204" pitchFamily="34" charset="0"/>
                <a:cs typeface="Calibri Light" panose="020F0302020204030204" pitchFamily="34" charset="0"/>
              </a:rPr>
              <a:t>electronically captured and stored </a:t>
            </a:r>
            <a:r>
              <a:rPr lang="en-ZA" dirty="0">
                <a:latin typeface="Calibri Light" panose="020F0302020204030204" pitchFamily="34" charset="0"/>
                <a:cs typeface="Calibri Light" panose="020F0302020204030204" pitchFamily="34" charset="0"/>
              </a:rPr>
              <a:t>identity attributes that </a:t>
            </a:r>
            <a:r>
              <a:rPr lang="en-ZA" b="1" dirty="0">
                <a:solidFill>
                  <a:schemeClr val="accent5"/>
                </a:solidFill>
                <a:latin typeface="Calibri Light" panose="020F0302020204030204" pitchFamily="34" charset="0"/>
                <a:cs typeface="Calibri Light" panose="020F0302020204030204" pitchFamily="34" charset="0"/>
              </a:rPr>
              <a:t>uniquely describe a person within a given context </a:t>
            </a:r>
            <a:r>
              <a:rPr lang="en-ZA" dirty="0">
                <a:latin typeface="Calibri Light" panose="020F0302020204030204" pitchFamily="34" charset="0"/>
                <a:cs typeface="Calibri Light" panose="020F0302020204030204" pitchFamily="34" charset="0"/>
              </a:rPr>
              <a:t>and are </a:t>
            </a:r>
            <a:r>
              <a:rPr lang="en-ZA" b="1" dirty="0">
                <a:solidFill>
                  <a:schemeClr val="accent5"/>
                </a:solidFill>
                <a:latin typeface="Calibri Light" panose="020F0302020204030204" pitchFamily="34" charset="0"/>
                <a:cs typeface="Calibri Light" panose="020F0302020204030204" pitchFamily="34" charset="0"/>
              </a:rPr>
              <a:t>used for electronic transactions</a:t>
            </a:r>
            <a:r>
              <a:rPr lang="en-ZA" dirty="0">
                <a:latin typeface="Calibri Light" panose="020F0302020204030204" pitchFamily="34" charset="0"/>
                <a:cs typeface="Calibri Light" panose="020F0302020204030204" pitchFamily="34" charset="0"/>
              </a:rPr>
              <a:t>.</a:t>
            </a:r>
          </a:p>
          <a:p>
            <a:pPr algn="just">
              <a:lnSpc>
                <a:spcPct val="150000"/>
              </a:lnSpc>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The ITU, in Recommendation ITU-T X.1252, defines  digital identity as ‘a d</a:t>
            </a:r>
            <a:r>
              <a:rPr lang="en-ZA" b="1" dirty="0">
                <a:solidFill>
                  <a:schemeClr val="accent5"/>
                </a:solidFill>
                <a:latin typeface="Calibri Light" panose="020F0302020204030204" pitchFamily="34" charset="0"/>
                <a:cs typeface="Calibri Light" panose="020F0302020204030204" pitchFamily="34" charset="0"/>
              </a:rPr>
              <a:t>igital representation of the information known about a specific individual, group or organization</a:t>
            </a:r>
            <a:r>
              <a:rPr lang="en-ZA" dirty="0">
                <a:latin typeface="Calibri Light" panose="020F0302020204030204" pitchFamily="34" charset="0"/>
                <a:cs typeface="Calibri Light" panose="020F0302020204030204" pitchFamily="34" charset="0"/>
              </a:rPr>
              <a:t>’ </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p:txBody>
      </p:sp>
      <p:pic>
        <p:nvPicPr>
          <p:cNvPr id="2" name="Picture 1">
            <a:extLst>
              <a:ext uri="{FF2B5EF4-FFF2-40B4-BE49-F238E27FC236}">
                <a16:creationId xmlns:a16="http://schemas.microsoft.com/office/drawing/2014/main" xmlns="" id="{61E8D542-8A66-B845-A21B-EAB465EA728E}"/>
              </a:ext>
            </a:extLst>
          </p:cNvPr>
          <p:cNvPicPr>
            <a:picLocks noChangeAspect="1"/>
          </p:cNvPicPr>
          <p:nvPr/>
        </p:nvPicPr>
        <p:blipFill>
          <a:blip r:embed="rId2"/>
          <a:stretch>
            <a:fillRect/>
          </a:stretch>
        </p:blipFill>
        <p:spPr>
          <a:xfrm>
            <a:off x="3657600" y="4238336"/>
            <a:ext cx="1580426" cy="2209800"/>
          </a:xfrm>
          <a:prstGeom prst="rect">
            <a:avLst/>
          </a:prstGeom>
        </p:spPr>
      </p:pic>
    </p:spTree>
    <p:extLst>
      <p:ext uri="{BB962C8B-B14F-4D97-AF65-F5344CB8AC3E}">
        <p14:creationId xmlns:p14="http://schemas.microsoft.com/office/powerpoint/2010/main" val="2340580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534400" cy="400110"/>
          </a:xfrm>
          <a:prstGeom prst="rect">
            <a:avLst/>
          </a:prstGeom>
          <a:noFill/>
        </p:spPr>
        <p:txBody>
          <a:bodyPr wrap="square" rtlCol="0">
            <a:spAutoFit/>
          </a:bodyPr>
          <a:lstStyle/>
          <a:p>
            <a:r>
              <a:rPr lang="en-US" sz="2000" b="1" dirty="0">
                <a:solidFill>
                  <a:srgbClr val="4B893B"/>
                </a:solidFill>
              </a:rPr>
              <a:t>DIGITAL IDENTITY IN PRACTICE</a:t>
            </a:r>
            <a:endParaRPr lang="en-ZA" sz="2000" b="1" dirty="0"/>
          </a:p>
        </p:txBody>
      </p:sp>
      <p:sp>
        <p:nvSpPr>
          <p:cNvPr id="7" name="TextBox 6">
            <a:extLst>
              <a:ext uri="{FF2B5EF4-FFF2-40B4-BE49-F238E27FC236}">
                <a16:creationId xmlns:a16="http://schemas.microsoft.com/office/drawing/2014/main" xmlns="" id="{045204D9-BC0C-2C4C-AC71-F9BA265CA094}"/>
              </a:ext>
            </a:extLst>
          </p:cNvPr>
          <p:cNvSpPr txBox="1"/>
          <p:nvPr/>
        </p:nvSpPr>
        <p:spPr>
          <a:xfrm>
            <a:off x="304800" y="1282044"/>
            <a:ext cx="8382000" cy="4204356"/>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Digital identities may take the form of publicly sanctioned or issued digital IDs with the same intended effects as official physical ID documents. These kinds of e-ID’s can be used to prove your real-life identity online, and thereby grant access to a range of public and private services in a safe and secure way. </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With e-ID’s, citizens are able not only to do their banking online, but also to gain access to crucial public services, including healthcare, pension, unemployment benefits and welfare – as well as in some cases allowing citizens to vote in national elections. </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p:txBody>
      </p:sp>
      <p:pic>
        <p:nvPicPr>
          <p:cNvPr id="8" name="Picture 7">
            <a:extLst>
              <a:ext uri="{FF2B5EF4-FFF2-40B4-BE49-F238E27FC236}">
                <a16:creationId xmlns:a16="http://schemas.microsoft.com/office/drawing/2014/main" xmlns="" id="{A77999DB-8D89-984F-A054-417362E6F69C}"/>
              </a:ext>
            </a:extLst>
          </p:cNvPr>
          <p:cNvPicPr>
            <a:picLocks noChangeAspect="1"/>
          </p:cNvPicPr>
          <p:nvPr/>
        </p:nvPicPr>
        <p:blipFill>
          <a:blip r:embed="rId2"/>
          <a:stretch>
            <a:fillRect/>
          </a:stretch>
        </p:blipFill>
        <p:spPr>
          <a:xfrm>
            <a:off x="3581400" y="4876800"/>
            <a:ext cx="1457360" cy="1554518"/>
          </a:xfrm>
          <a:prstGeom prst="rect">
            <a:avLst/>
          </a:prstGeom>
        </p:spPr>
      </p:pic>
    </p:spTree>
    <p:extLst>
      <p:ext uri="{BB962C8B-B14F-4D97-AF65-F5344CB8AC3E}">
        <p14:creationId xmlns:p14="http://schemas.microsoft.com/office/powerpoint/2010/main" val="3511636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38199"/>
            <a:ext cx="7162800" cy="601980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381000" y="1066800"/>
            <a:ext cx="6781800" cy="4961358"/>
          </a:xfrm>
          <a:prstGeom prst="rect">
            <a:avLst/>
          </a:prstGeom>
          <a:noFill/>
        </p:spPr>
        <p:txBody>
          <a:bodyPr wrap="square" rtlCol="0">
            <a:spAutoFit/>
          </a:bodyPr>
          <a:lstStyle/>
          <a:p>
            <a:r>
              <a:rPr lang="en-US" sz="2400" b="1" dirty="0">
                <a:solidFill>
                  <a:schemeClr val="bg1"/>
                </a:solidFill>
                <a:latin typeface="Uni Sans Heavy CAPS" pitchFamily="50" charset="0"/>
              </a:rPr>
              <a:t>CONTENT</a:t>
            </a:r>
          </a:p>
          <a:p>
            <a:endParaRPr lang="en-US" b="1" dirty="0">
              <a:solidFill>
                <a:schemeClr val="bg1"/>
              </a:solidFill>
              <a:latin typeface="Uni Sans Heavy CAPS" pitchFamily="50" charset="0"/>
            </a:endParaRPr>
          </a:p>
          <a:p>
            <a:pPr>
              <a:lnSpc>
                <a:spcPct val="200000"/>
              </a:lnSpc>
            </a:pPr>
            <a:r>
              <a:rPr lang="en-US" sz="2000" dirty="0">
                <a:solidFill>
                  <a:schemeClr val="bg1"/>
                </a:solidFill>
                <a:latin typeface="Uni Sans Thin CAPS" pitchFamily="50" charset="0"/>
              </a:rPr>
              <a:t>BACKGROUND TO THE REPORT: THE DIGITAL ECONOMY</a:t>
            </a:r>
            <a:r>
              <a:rPr lang="en-US" sz="2000" dirty="0">
                <a:solidFill>
                  <a:schemeClr val="bg1"/>
                </a:solidFill>
                <a:latin typeface="Segoe UI Light" pitchFamily="34" charset="0"/>
              </a:rPr>
              <a:t> </a:t>
            </a:r>
            <a:r>
              <a:rPr lang="en-US" sz="2000" dirty="0">
                <a:solidFill>
                  <a:schemeClr val="bg1"/>
                </a:solidFill>
                <a:latin typeface="Uni Sans Thin CAPS" pitchFamily="50" charset="0"/>
              </a:rPr>
              <a:t>RELEVANT STAKEHOLDERS IN THE DIGITAL ECONOMY</a:t>
            </a:r>
          </a:p>
          <a:p>
            <a:pPr>
              <a:lnSpc>
                <a:spcPct val="200000"/>
              </a:lnSpc>
            </a:pPr>
            <a:r>
              <a:rPr lang="en-US" sz="2000" dirty="0">
                <a:solidFill>
                  <a:schemeClr val="bg1"/>
                </a:solidFill>
                <a:latin typeface="Uni Sans Thin CAPS" pitchFamily="50" charset="0"/>
              </a:rPr>
              <a:t>ONLINE BUSINESS DATA MODELS &amp; DATA MARKETS</a:t>
            </a:r>
          </a:p>
          <a:p>
            <a:pPr>
              <a:lnSpc>
                <a:spcPct val="200000"/>
              </a:lnSpc>
            </a:pPr>
            <a:r>
              <a:rPr lang="en-US" sz="2000" dirty="0">
                <a:solidFill>
                  <a:schemeClr val="bg1"/>
                </a:solidFill>
                <a:latin typeface="Uni Sans Thin CAPS" pitchFamily="50" charset="0"/>
              </a:rPr>
              <a:t>MODELS OF ENSURING PROTECTION, PRIVACY &amp; TRUST</a:t>
            </a:r>
          </a:p>
          <a:p>
            <a:pPr>
              <a:lnSpc>
                <a:spcPct val="200000"/>
              </a:lnSpc>
            </a:pPr>
            <a:r>
              <a:rPr lang="en-US" sz="2000" dirty="0">
                <a:solidFill>
                  <a:schemeClr val="bg1"/>
                </a:solidFill>
                <a:latin typeface="Uni Sans Thin CAPS" pitchFamily="50" charset="0"/>
              </a:rPr>
              <a:t>DIGITAL IDENTITY</a:t>
            </a:r>
          </a:p>
          <a:p>
            <a:pPr>
              <a:lnSpc>
                <a:spcPct val="200000"/>
              </a:lnSpc>
            </a:pPr>
            <a:r>
              <a:rPr lang="en-US" sz="2000" dirty="0">
                <a:solidFill>
                  <a:schemeClr val="bg1"/>
                </a:solidFill>
                <a:latin typeface="Uni Sans Thin CAPS" pitchFamily="50" charset="0"/>
              </a:rPr>
              <a:t>DATA SECURITY</a:t>
            </a:r>
          </a:p>
          <a:p>
            <a:pPr>
              <a:lnSpc>
                <a:spcPct val="200000"/>
              </a:lnSpc>
            </a:pPr>
            <a:r>
              <a:rPr lang="en-US" sz="2000" dirty="0">
                <a:solidFill>
                  <a:schemeClr val="bg1"/>
                </a:solidFill>
                <a:latin typeface="Uni Sans Thin CAPS" pitchFamily="50" charset="0"/>
              </a:rPr>
              <a:t>CONCLUSIONS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534400" cy="400110"/>
          </a:xfrm>
          <a:prstGeom prst="rect">
            <a:avLst/>
          </a:prstGeom>
          <a:noFill/>
        </p:spPr>
        <p:txBody>
          <a:bodyPr wrap="square" rtlCol="0">
            <a:spAutoFit/>
          </a:bodyPr>
          <a:lstStyle/>
          <a:p>
            <a:r>
              <a:rPr lang="en-US" sz="2000" b="1" dirty="0">
                <a:solidFill>
                  <a:srgbClr val="4B893B"/>
                </a:solidFill>
              </a:rPr>
              <a:t>THE CREATION &amp; LIFECYCLE OF DIGITAL IDENTITIES</a:t>
            </a:r>
            <a:endParaRPr lang="en-ZA" sz="2000" b="1" dirty="0"/>
          </a:p>
        </p:txBody>
      </p:sp>
      <p:sp>
        <p:nvSpPr>
          <p:cNvPr id="7" name="TextBox 6">
            <a:extLst>
              <a:ext uri="{FF2B5EF4-FFF2-40B4-BE49-F238E27FC236}">
                <a16:creationId xmlns:a16="http://schemas.microsoft.com/office/drawing/2014/main" xmlns="" id="{045204D9-BC0C-2C4C-AC71-F9BA265CA094}"/>
              </a:ext>
            </a:extLst>
          </p:cNvPr>
          <p:cNvSpPr txBox="1"/>
          <p:nvPr/>
        </p:nvSpPr>
        <p:spPr>
          <a:xfrm>
            <a:off x="304800" y="1282044"/>
            <a:ext cx="8382000" cy="5035353"/>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The creation of a digital identity goes through the following lifecycle: </a:t>
            </a:r>
          </a:p>
          <a:p>
            <a:pPr marL="742950" lvl="1" indent="-285750" algn="just">
              <a:lnSpc>
                <a:spcPct val="150000"/>
              </a:lnSpc>
              <a:buFont typeface="Arial Unicode MS" panose="020B0604020202020204" pitchFamily="34" charset="-128"/>
              <a:buChar char="⌊"/>
            </a:pPr>
            <a:r>
              <a:rPr lang="en-ZA" b="1" dirty="0">
                <a:latin typeface="Calibri Light" panose="020F0302020204030204" pitchFamily="34" charset="0"/>
                <a:cs typeface="Calibri Light" panose="020F0302020204030204" pitchFamily="34" charset="0"/>
              </a:rPr>
              <a:t>1) Registration</a:t>
            </a:r>
            <a:r>
              <a:rPr lang="en-ZA" dirty="0">
                <a:latin typeface="Calibri Light" panose="020F0302020204030204" pitchFamily="34" charset="0"/>
                <a:cs typeface="Calibri Light" panose="020F0302020204030204" pitchFamily="34" charset="0"/>
              </a:rPr>
              <a:t>: this process involves </a:t>
            </a:r>
            <a:r>
              <a:rPr lang="en-ZA" b="1" dirty="0">
                <a:solidFill>
                  <a:schemeClr val="accent5"/>
                </a:solidFill>
                <a:latin typeface="Calibri Light" panose="020F0302020204030204" pitchFamily="34" charset="0"/>
                <a:cs typeface="Calibri Light" panose="020F0302020204030204" pitchFamily="34" charset="0"/>
              </a:rPr>
              <a:t>collecting information that is unique to the person seeking digital ID</a:t>
            </a:r>
            <a:r>
              <a:rPr lang="en-ZA" dirty="0">
                <a:latin typeface="Calibri Light" panose="020F0302020204030204" pitchFamily="34" charset="0"/>
                <a:cs typeface="Calibri Light" panose="020F0302020204030204" pitchFamily="34" charset="0"/>
              </a:rPr>
              <a:t>. This can be biographical data (name, parents, gender, public identity number etc) as well as biometric data (fingerprints, iris scan, facial imaging etc). The data is then validated, including ensuring that the central database has no duplicate of the data registered for a different person. </a:t>
            </a:r>
          </a:p>
          <a:p>
            <a:pPr marL="742950" lvl="1" indent="-285750" algn="just">
              <a:lnSpc>
                <a:spcPct val="150000"/>
              </a:lnSpc>
              <a:buFont typeface="Arial Unicode MS" panose="020B0604020202020204" pitchFamily="34" charset="-128"/>
              <a:buChar char="⌊"/>
            </a:pPr>
            <a:r>
              <a:rPr lang="en-ZA" b="1" dirty="0">
                <a:latin typeface="Calibri Light" panose="020F0302020204030204" pitchFamily="34" charset="0"/>
                <a:cs typeface="Calibri Light" panose="020F0302020204030204" pitchFamily="34" charset="0"/>
              </a:rPr>
              <a:t>2</a:t>
            </a:r>
            <a:r>
              <a:rPr lang="en-ZA" dirty="0">
                <a:latin typeface="Calibri Light" panose="020F0302020204030204" pitchFamily="34" charset="0"/>
                <a:cs typeface="Calibri Light" panose="020F0302020204030204" pitchFamily="34" charset="0"/>
              </a:rPr>
              <a:t>) </a:t>
            </a:r>
            <a:r>
              <a:rPr lang="en-ZA" b="1" dirty="0">
                <a:latin typeface="Calibri Light" panose="020F0302020204030204" pitchFamily="34" charset="0"/>
                <a:cs typeface="Calibri Light" panose="020F0302020204030204" pitchFamily="34" charset="0"/>
              </a:rPr>
              <a:t>Issuance of documents and credentials: </a:t>
            </a:r>
            <a:r>
              <a:rPr lang="en-ZA" dirty="0">
                <a:latin typeface="Calibri Light" panose="020F0302020204030204" pitchFamily="34" charset="0"/>
                <a:cs typeface="Calibri Light" panose="020F0302020204030204" pitchFamily="34" charset="0"/>
              </a:rPr>
              <a:t>the </a:t>
            </a:r>
            <a:r>
              <a:rPr lang="en-ZA" b="1" dirty="0">
                <a:solidFill>
                  <a:schemeClr val="accent5"/>
                </a:solidFill>
                <a:latin typeface="Calibri Light" panose="020F0302020204030204" pitchFamily="34" charset="0"/>
                <a:cs typeface="Calibri Light" panose="020F0302020204030204" pitchFamily="34" charset="0"/>
              </a:rPr>
              <a:t>digital identity can take many different forms</a:t>
            </a:r>
            <a:r>
              <a:rPr lang="en-ZA" dirty="0">
                <a:latin typeface="Calibri Light" panose="020F0302020204030204" pitchFamily="34" charset="0"/>
                <a:cs typeface="Calibri Light" panose="020F0302020204030204" pitchFamily="34" charset="0"/>
              </a:rPr>
              <a:t>. It can be issued as a smartcard, a sim card [Estonia], or a mobile phone, for example, or it can exist entirely in the cloud [Denmark]. </a:t>
            </a:r>
          </a:p>
          <a:p>
            <a:pPr marL="742950" lvl="1" indent="-285750" algn="just">
              <a:lnSpc>
                <a:spcPct val="150000"/>
              </a:lnSpc>
              <a:buFont typeface="Arial Unicode MS" panose="020B0604020202020204" pitchFamily="34" charset="-128"/>
              <a:buChar char="⌊"/>
            </a:pPr>
            <a:r>
              <a:rPr lang="en-ZA" b="1" dirty="0">
                <a:latin typeface="Calibri Light" panose="020F0302020204030204" pitchFamily="34" charset="0"/>
                <a:cs typeface="Calibri Light" panose="020F0302020204030204" pitchFamily="34" charset="0"/>
              </a:rPr>
              <a:t>3</a:t>
            </a:r>
            <a:r>
              <a:rPr lang="en-ZA" dirty="0">
                <a:latin typeface="Calibri Light" panose="020F0302020204030204" pitchFamily="34" charset="0"/>
                <a:cs typeface="Calibri Light" panose="020F0302020204030204" pitchFamily="34" charset="0"/>
              </a:rPr>
              <a:t>) </a:t>
            </a:r>
            <a:r>
              <a:rPr lang="en-ZA" b="1" dirty="0">
                <a:latin typeface="Calibri Light" panose="020F0302020204030204" pitchFamily="34" charset="0"/>
                <a:cs typeface="Calibri Light" panose="020F0302020204030204" pitchFamily="34" charset="0"/>
              </a:rPr>
              <a:t>Authentication: </a:t>
            </a:r>
            <a:r>
              <a:rPr lang="en-ZA" dirty="0">
                <a:latin typeface="Calibri Light" panose="020F0302020204030204" pitchFamily="34" charset="0"/>
                <a:cs typeface="Calibri Light" panose="020F0302020204030204" pitchFamily="34" charset="0"/>
              </a:rPr>
              <a:t>authentication </a:t>
            </a:r>
            <a:r>
              <a:rPr lang="en-ZA" b="1" dirty="0">
                <a:solidFill>
                  <a:schemeClr val="accent5"/>
                </a:solidFill>
                <a:latin typeface="Calibri Light" panose="020F0302020204030204" pitchFamily="34" charset="0"/>
                <a:cs typeface="Calibri Light" panose="020F0302020204030204" pitchFamily="34" charset="0"/>
              </a:rPr>
              <a:t>allows citizens to verify that the e-ID actually belongs to them</a:t>
            </a:r>
            <a:r>
              <a:rPr lang="en-ZA" dirty="0">
                <a:latin typeface="Calibri Light" panose="020F0302020204030204" pitchFamily="34" charset="0"/>
                <a:cs typeface="Calibri Light" panose="020F0302020204030204" pitchFamily="34" charset="0"/>
              </a:rPr>
              <a:t>. This can be achieved via </a:t>
            </a:r>
            <a:r>
              <a:rPr lang="en-ZA" b="1" dirty="0">
                <a:solidFill>
                  <a:schemeClr val="accent5"/>
                </a:solidFill>
                <a:latin typeface="Calibri Light" panose="020F0302020204030204" pitchFamily="34" charset="0"/>
                <a:cs typeface="Calibri Light" panose="020F0302020204030204" pitchFamily="34" charset="0"/>
              </a:rPr>
              <a:t>biometrics </a:t>
            </a:r>
            <a:r>
              <a:rPr lang="en-ZA" dirty="0">
                <a:latin typeface="Calibri Light" panose="020F0302020204030204" pitchFamily="34" charset="0"/>
                <a:cs typeface="Calibri Light" panose="020F0302020204030204" pitchFamily="34" charset="0"/>
              </a:rPr>
              <a:t>[India]</a:t>
            </a:r>
            <a:r>
              <a:rPr lang="en-ZA" b="1" dirty="0">
                <a:solidFill>
                  <a:schemeClr val="accent5"/>
                </a:solidFill>
                <a:latin typeface="Calibri Light" panose="020F0302020204030204" pitchFamily="34" charset="0"/>
                <a:cs typeface="Calibri Light" panose="020F0302020204030204" pitchFamily="34" charset="0"/>
              </a:rPr>
              <a:t>, or via a two-factor authentication system</a:t>
            </a:r>
            <a:r>
              <a:rPr lang="en-ZA" dirty="0">
                <a:latin typeface="Calibri Light" panose="020F0302020204030204" pitchFamily="34" charset="0"/>
                <a:cs typeface="Calibri Light" panose="020F0302020204030204" pitchFamily="34" charset="0"/>
              </a:rPr>
              <a:t>; either way, authentication security is primordial. </a:t>
            </a:r>
          </a:p>
        </p:txBody>
      </p:sp>
    </p:spTree>
    <p:extLst>
      <p:ext uri="{BB962C8B-B14F-4D97-AF65-F5344CB8AC3E}">
        <p14:creationId xmlns:p14="http://schemas.microsoft.com/office/powerpoint/2010/main" val="3352940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1790" y="762000"/>
            <a:ext cx="8534400" cy="400110"/>
          </a:xfrm>
          <a:prstGeom prst="rect">
            <a:avLst/>
          </a:prstGeom>
          <a:noFill/>
        </p:spPr>
        <p:txBody>
          <a:bodyPr wrap="square" rtlCol="0">
            <a:spAutoFit/>
          </a:bodyPr>
          <a:lstStyle/>
          <a:p>
            <a:r>
              <a:rPr lang="en-US" sz="2000" b="1" dirty="0">
                <a:solidFill>
                  <a:srgbClr val="4B893B"/>
                </a:solidFill>
              </a:rPr>
              <a:t>DYNAMIC DIGITAL ID’s</a:t>
            </a:r>
            <a:endParaRPr lang="en-ZA" sz="2000" b="1" dirty="0"/>
          </a:p>
        </p:txBody>
      </p:sp>
      <p:sp>
        <p:nvSpPr>
          <p:cNvPr id="7" name="TextBox 6">
            <a:extLst>
              <a:ext uri="{FF2B5EF4-FFF2-40B4-BE49-F238E27FC236}">
                <a16:creationId xmlns:a16="http://schemas.microsoft.com/office/drawing/2014/main" xmlns="" id="{045204D9-BC0C-2C4C-AC71-F9BA265CA094}"/>
              </a:ext>
            </a:extLst>
          </p:cNvPr>
          <p:cNvSpPr txBox="1"/>
          <p:nvPr/>
        </p:nvSpPr>
        <p:spPr>
          <a:xfrm>
            <a:off x="304800" y="1282044"/>
            <a:ext cx="8382000" cy="5035353"/>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A final form of digital identities may be </a:t>
            </a:r>
            <a:r>
              <a:rPr lang="en-ZA" b="1" dirty="0">
                <a:solidFill>
                  <a:schemeClr val="accent5"/>
                </a:solidFill>
                <a:latin typeface="Calibri Light" panose="020F0302020204030204" pitchFamily="34" charset="0"/>
                <a:cs typeface="Calibri Light" panose="020F0302020204030204" pitchFamily="34" charset="0"/>
              </a:rPr>
              <a:t>dynamic identities that are based on captured behavioural history on multiple websites and apps</a:t>
            </a:r>
            <a:r>
              <a:rPr lang="en-ZA" dirty="0">
                <a:latin typeface="Calibri Light" panose="020F0302020204030204" pitchFamily="34" charset="0"/>
                <a:cs typeface="Calibri Light" panose="020F0302020204030204" pitchFamily="34" charset="0"/>
              </a:rPr>
              <a:t>. Such identities allow for the verification of personal identity using personal characteristics such as typing style, movement of mouse pointer and perhaps even reading and time spent on websites.</a:t>
            </a:r>
          </a:p>
          <a:p>
            <a:pPr algn="just">
              <a:lnSpc>
                <a:spcPct val="150000"/>
              </a:lnSpc>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Such a system could verify, with a high degree of certainty, that people are who they say they are. </a:t>
            </a:r>
          </a:p>
          <a:p>
            <a:pPr algn="just">
              <a:lnSpc>
                <a:spcPct val="150000"/>
              </a:lnSpc>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However, from a privacy perspective</a:t>
            </a:r>
            <a:r>
              <a:rPr lang="en-ZA" b="1" dirty="0">
                <a:solidFill>
                  <a:schemeClr val="accent5"/>
                </a:solidFill>
                <a:latin typeface="Calibri Light" panose="020F0302020204030204" pitchFamily="34" charset="0"/>
                <a:cs typeface="Calibri Light" panose="020F0302020204030204" pitchFamily="34" charset="0"/>
              </a:rPr>
              <a:t>, dynamic digital identities bear some risks of profiling and misuse if and when a person prefers not to be directly identified</a:t>
            </a:r>
            <a:r>
              <a:rPr lang="en-ZA" dirty="0">
                <a:latin typeface="Calibri Light" panose="020F0302020204030204" pitchFamily="34" charset="0"/>
                <a:cs typeface="Calibri Light" panose="020F0302020204030204" pitchFamily="34" charset="0"/>
              </a:rPr>
              <a:t>. </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1029926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534400" cy="400110"/>
          </a:xfrm>
          <a:prstGeom prst="rect">
            <a:avLst/>
          </a:prstGeom>
          <a:noFill/>
        </p:spPr>
        <p:txBody>
          <a:bodyPr wrap="square" rtlCol="0">
            <a:spAutoFit/>
          </a:bodyPr>
          <a:lstStyle/>
          <a:p>
            <a:r>
              <a:rPr lang="en-US" sz="2000" b="1" dirty="0">
                <a:solidFill>
                  <a:srgbClr val="4B893B"/>
                </a:solidFill>
              </a:rPr>
              <a:t>REGULATING DIGITAL IDENTITIES</a:t>
            </a:r>
            <a:endParaRPr lang="en-ZA" sz="2000" b="1" dirty="0"/>
          </a:p>
        </p:txBody>
      </p:sp>
      <p:sp>
        <p:nvSpPr>
          <p:cNvPr id="7" name="TextBox 6">
            <a:extLst>
              <a:ext uri="{FF2B5EF4-FFF2-40B4-BE49-F238E27FC236}">
                <a16:creationId xmlns:a16="http://schemas.microsoft.com/office/drawing/2014/main" xmlns="" id="{045204D9-BC0C-2C4C-AC71-F9BA265CA094}"/>
              </a:ext>
            </a:extLst>
          </p:cNvPr>
          <p:cNvSpPr txBox="1"/>
          <p:nvPr/>
        </p:nvSpPr>
        <p:spPr>
          <a:xfrm>
            <a:off x="304800" y="1143000"/>
            <a:ext cx="8382000" cy="5035353"/>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From a privacy perspective, there are several things to be considered. One is the security aspect of a digital identity, which is described above. The other aspect is the actual creation of the digital identity itself, including access to and collection of the data during the registration phase, and the actual storage of biometric data, including storage security, and whether the central server confirmation has adequate security itself. </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In order to ensure privacy and security, </a:t>
            </a:r>
            <a:r>
              <a:rPr lang="en-ZA" b="1" dirty="0">
                <a:solidFill>
                  <a:schemeClr val="accent5"/>
                </a:solidFill>
                <a:latin typeface="Calibri Light" panose="020F0302020204030204" pitchFamily="34" charset="0"/>
                <a:cs typeface="Calibri Light" panose="020F0302020204030204" pitchFamily="34" charset="0"/>
              </a:rPr>
              <a:t>regulations on digital identity must address technical and organizational requirements for the issuing of e-IDs</a:t>
            </a:r>
            <a:r>
              <a:rPr lang="en-ZA" dirty="0">
                <a:latin typeface="Calibri Light" panose="020F0302020204030204" pitchFamily="34" charset="0"/>
                <a:cs typeface="Calibri Light" panose="020F0302020204030204" pitchFamily="34" charset="0"/>
              </a:rPr>
              <a:t>. One example is the EU e-IDAs regulation, which harmonises the use of official digital identities across all EU member states, and which sets specific requirements for security and authentication. </a:t>
            </a:r>
          </a:p>
        </p:txBody>
      </p:sp>
    </p:spTree>
    <p:extLst>
      <p:ext uri="{BB962C8B-B14F-4D97-AF65-F5344CB8AC3E}">
        <p14:creationId xmlns:p14="http://schemas.microsoft.com/office/powerpoint/2010/main" val="3467873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66690"/>
            <a:ext cx="8534400" cy="400110"/>
          </a:xfrm>
          <a:prstGeom prst="rect">
            <a:avLst/>
          </a:prstGeom>
          <a:noFill/>
        </p:spPr>
        <p:txBody>
          <a:bodyPr wrap="square" rtlCol="0">
            <a:spAutoFit/>
          </a:bodyPr>
          <a:lstStyle/>
          <a:p>
            <a:r>
              <a:rPr lang="en-US" sz="2000" b="1" dirty="0">
                <a:solidFill>
                  <a:srgbClr val="4B893B"/>
                </a:solidFill>
              </a:rPr>
              <a:t>SECURING DIGITAL IDENTITIES</a:t>
            </a:r>
            <a:endParaRPr lang="en-ZA" sz="2000" b="1" dirty="0"/>
          </a:p>
        </p:txBody>
      </p:sp>
      <p:sp>
        <p:nvSpPr>
          <p:cNvPr id="7" name="TextBox 6">
            <a:extLst>
              <a:ext uri="{FF2B5EF4-FFF2-40B4-BE49-F238E27FC236}">
                <a16:creationId xmlns:a16="http://schemas.microsoft.com/office/drawing/2014/main" xmlns="" id="{045204D9-BC0C-2C4C-AC71-F9BA265CA094}"/>
              </a:ext>
            </a:extLst>
          </p:cNvPr>
          <p:cNvSpPr txBox="1"/>
          <p:nvPr/>
        </p:nvSpPr>
        <p:spPr>
          <a:xfrm>
            <a:off x="304800" y="1267637"/>
            <a:ext cx="8382000" cy="2542363"/>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If e-ID’s are not properly secured, trust will very quickly erode between digital citizens and service providers. With digital identity, privacy, trust, and security are completely intertwined. </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Digital identities are generally built on either </a:t>
            </a:r>
            <a:r>
              <a:rPr lang="en-ZA" b="1" dirty="0">
                <a:solidFill>
                  <a:schemeClr val="accent5"/>
                </a:solidFill>
                <a:latin typeface="Calibri Light" panose="020F0302020204030204" pitchFamily="34" charset="0"/>
                <a:cs typeface="Calibri Light" panose="020F0302020204030204" pitchFamily="34" charset="0"/>
              </a:rPr>
              <a:t>Public Key Infrastructure (PKI)</a:t>
            </a:r>
            <a:r>
              <a:rPr lang="en-ZA" b="1" dirty="0">
                <a:latin typeface="Calibri Light" panose="020F0302020204030204" pitchFamily="34" charset="0"/>
                <a:cs typeface="Calibri Light" panose="020F0302020204030204" pitchFamily="34" charset="0"/>
              </a:rPr>
              <a:t> </a:t>
            </a:r>
            <a:r>
              <a:rPr lang="en-ZA" dirty="0">
                <a:latin typeface="Calibri Light" panose="020F0302020204030204" pitchFamily="34" charset="0"/>
                <a:cs typeface="Calibri Light" panose="020F0302020204030204" pitchFamily="34" charset="0"/>
              </a:rPr>
              <a:t>[Denmark and Estonia]</a:t>
            </a:r>
            <a:r>
              <a:rPr lang="en-ZA" b="1" dirty="0">
                <a:latin typeface="Calibri Light" panose="020F0302020204030204" pitchFamily="34" charset="0"/>
                <a:cs typeface="Calibri Light" panose="020F0302020204030204" pitchFamily="34" charset="0"/>
              </a:rPr>
              <a:t> </a:t>
            </a:r>
            <a:r>
              <a:rPr lang="en-ZA" dirty="0">
                <a:latin typeface="Calibri Light" panose="020F0302020204030204" pitchFamily="34" charset="0"/>
                <a:cs typeface="Calibri Light" panose="020F0302020204030204" pitchFamily="34" charset="0"/>
              </a:rPr>
              <a:t>or</a:t>
            </a:r>
            <a:r>
              <a:rPr lang="en-ZA" b="1" dirty="0">
                <a:latin typeface="Calibri Light" panose="020F0302020204030204" pitchFamily="34" charset="0"/>
                <a:cs typeface="Calibri Light" panose="020F0302020204030204" pitchFamily="34" charset="0"/>
              </a:rPr>
              <a:t> </a:t>
            </a:r>
            <a:r>
              <a:rPr lang="en-ZA" b="1" dirty="0">
                <a:solidFill>
                  <a:schemeClr val="accent5"/>
                </a:solidFill>
                <a:latin typeface="Calibri Light" panose="020F0302020204030204" pitchFamily="34" charset="0"/>
                <a:cs typeface="Calibri Light" panose="020F0302020204030204" pitchFamily="34" charset="0"/>
              </a:rPr>
              <a:t>Biometric verification </a:t>
            </a:r>
            <a:r>
              <a:rPr lang="en-ZA" dirty="0">
                <a:latin typeface="Calibri Light" panose="020F0302020204030204" pitchFamily="34" charset="0"/>
                <a:cs typeface="Calibri Light" panose="020F0302020204030204" pitchFamily="34" charset="0"/>
              </a:rPr>
              <a:t>[India].</a:t>
            </a:r>
          </a:p>
        </p:txBody>
      </p:sp>
    </p:spTree>
    <p:extLst>
      <p:ext uri="{BB962C8B-B14F-4D97-AF65-F5344CB8AC3E}">
        <p14:creationId xmlns:p14="http://schemas.microsoft.com/office/powerpoint/2010/main" val="1392902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533400"/>
            <a:ext cx="8534400" cy="400110"/>
          </a:xfrm>
          <a:prstGeom prst="rect">
            <a:avLst/>
          </a:prstGeom>
          <a:noFill/>
        </p:spPr>
        <p:txBody>
          <a:bodyPr wrap="square" rtlCol="0">
            <a:spAutoFit/>
          </a:bodyPr>
          <a:lstStyle/>
          <a:p>
            <a:r>
              <a:rPr lang="en-US" sz="2000" b="1" dirty="0">
                <a:solidFill>
                  <a:srgbClr val="4B893B"/>
                </a:solidFill>
              </a:rPr>
              <a:t>PKI VERSUS BIOMETRIC PROTECTION</a:t>
            </a:r>
            <a:endParaRPr lang="en-ZA" sz="2000" b="1" dirty="0"/>
          </a:p>
        </p:txBody>
      </p:sp>
      <p:sp>
        <p:nvSpPr>
          <p:cNvPr id="7" name="TextBox 6">
            <a:extLst>
              <a:ext uri="{FF2B5EF4-FFF2-40B4-BE49-F238E27FC236}">
                <a16:creationId xmlns:a16="http://schemas.microsoft.com/office/drawing/2014/main" xmlns="" id="{045204D9-BC0C-2C4C-AC71-F9BA265CA094}"/>
              </a:ext>
            </a:extLst>
          </p:cNvPr>
          <p:cNvSpPr txBox="1"/>
          <p:nvPr/>
        </p:nvSpPr>
        <p:spPr>
          <a:xfrm>
            <a:off x="228600" y="1066800"/>
            <a:ext cx="8686800" cy="5450851"/>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PKI is asymmetric encryption:</a:t>
            </a:r>
          </a:p>
          <a:p>
            <a:pPr marL="742950" lvl="1"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In a PKI system, there are </a:t>
            </a:r>
            <a:r>
              <a:rPr lang="en-ZA" b="1" dirty="0">
                <a:solidFill>
                  <a:schemeClr val="accent5"/>
                </a:solidFill>
                <a:latin typeface="Calibri Light" panose="020F0302020204030204" pitchFamily="34" charset="0"/>
                <a:cs typeface="Calibri Light" panose="020F0302020204030204" pitchFamily="34" charset="0"/>
              </a:rPr>
              <a:t>two keys</a:t>
            </a:r>
            <a:r>
              <a:rPr lang="en-ZA" dirty="0">
                <a:latin typeface="Calibri Light" panose="020F0302020204030204" pitchFamily="34" charset="0"/>
                <a:cs typeface="Calibri Light" panose="020F0302020204030204" pitchFamily="34" charset="0"/>
              </a:rPr>
              <a:t>: a </a:t>
            </a:r>
            <a:r>
              <a:rPr lang="en-ZA" b="1" dirty="0">
                <a:solidFill>
                  <a:schemeClr val="accent5"/>
                </a:solidFill>
                <a:latin typeface="Calibri Light" panose="020F0302020204030204" pitchFamily="34" charset="0"/>
                <a:cs typeface="Calibri Light" panose="020F0302020204030204" pitchFamily="34" charset="0"/>
              </a:rPr>
              <a:t>public key </a:t>
            </a:r>
            <a:r>
              <a:rPr lang="en-ZA" dirty="0">
                <a:latin typeface="Calibri Light" panose="020F0302020204030204" pitchFamily="34" charset="0"/>
                <a:cs typeface="Calibri Light" panose="020F0302020204030204" pitchFamily="34" charset="0"/>
              </a:rPr>
              <a:t>(with a personal certificate) and a </a:t>
            </a:r>
            <a:r>
              <a:rPr lang="en-ZA" b="1" dirty="0">
                <a:solidFill>
                  <a:schemeClr val="accent5"/>
                </a:solidFill>
                <a:latin typeface="Calibri Light" panose="020F0302020204030204" pitchFamily="34" charset="0"/>
                <a:cs typeface="Calibri Light" panose="020F0302020204030204" pitchFamily="34" charset="0"/>
              </a:rPr>
              <a:t>private key</a:t>
            </a:r>
            <a:r>
              <a:rPr lang="en-ZA" dirty="0">
                <a:latin typeface="Calibri Light" panose="020F0302020204030204" pitchFamily="34" charset="0"/>
                <a:cs typeface="Calibri Light" panose="020F0302020204030204" pitchFamily="34" charset="0"/>
              </a:rPr>
              <a:t>. Any verified entity can have access to the public key, while the private key will only be known or accessible to the person holding the e-ID. </a:t>
            </a:r>
          </a:p>
          <a:p>
            <a:pPr marL="742950" lvl="1" indent="-285750" algn="just">
              <a:lnSpc>
                <a:spcPct val="150000"/>
              </a:lnSpc>
              <a:buFont typeface="Arial Unicode MS" panose="020B0604020202020204" pitchFamily="34" charset="-128"/>
              <a:buChar char="⌊"/>
            </a:pPr>
            <a:r>
              <a:rPr lang="en-ZA" b="1" dirty="0">
                <a:solidFill>
                  <a:schemeClr val="accent5"/>
                </a:solidFill>
                <a:latin typeface="Calibri Light" panose="020F0302020204030204" pitchFamily="34" charset="0"/>
                <a:cs typeface="Calibri Light" panose="020F0302020204030204" pitchFamily="34" charset="0"/>
              </a:rPr>
              <a:t>Messages encrypted by the public key can only be opened with the private key, and messages encrypted by the private key can only be opened with the public key</a:t>
            </a:r>
            <a:r>
              <a:rPr lang="en-ZA" dirty="0">
                <a:latin typeface="Calibri Light" panose="020F0302020204030204" pitchFamily="34" charset="0"/>
                <a:cs typeface="Calibri Light" panose="020F0302020204030204" pitchFamily="34" charset="0"/>
              </a:rPr>
              <a:t>. </a:t>
            </a:r>
          </a:p>
          <a:p>
            <a:pPr marL="742950" lvl="1"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lvl="1"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Biometric verification on the other hand, consists of a database on a server, which </a:t>
            </a:r>
            <a:r>
              <a:rPr lang="en-ZA" b="1" dirty="0">
                <a:solidFill>
                  <a:schemeClr val="accent5"/>
                </a:solidFill>
                <a:latin typeface="Calibri Light" panose="020F0302020204030204" pitchFamily="34" charset="0"/>
                <a:cs typeface="Calibri Light" panose="020F0302020204030204" pitchFamily="34" charset="0"/>
              </a:rPr>
              <a:t>verifies the person’s identity via biometric recognition</a:t>
            </a:r>
            <a:r>
              <a:rPr lang="en-ZA" dirty="0">
                <a:latin typeface="Calibri Light" panose="020F0302020204030204" pitchFamily="34" charset="0"/>
                <a:cs typeface="Calibri Light" panose="020F0302020204030204" pitchFamily="34" charset="0"/>
              </a:rPr>
              <a:t>:</a:t>
            </a:r>
          </a:p>
          <a:p>
            <a:pPr marL="742950" lvl="2"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An individual’s identity is confirmed by the </a:t>
            </a:r>
            <a:r>
              <a:rPr lang="en-ZA" b="1" dirty="0">
                <a:solidFill>
                  <a:schemeClr val="accent5"/>
                </a:solidFill>
                <a:latin typeface="Calibri Light" panose="020F0302020204030204" pitchFamily="34" charset="0"/>
                <a:cs typeface="Calibri Light" panose="020F0302020204030204" pitchFamily="34" charset="0"/>
              </a:rPr>
              <a:t>match between biometric information</a:t>
            </a:r>
            <a:r>
              <a:rPr lang="en-ZA" dirty="0">
                <a:latin typeface="Calibri Light" panose="020F0302020204030204" pitchFamily="34" charset="0"/>
                <a:cs typeface="Calibri Light" panose="020F0302020204030204" pitchFamily="34" charset="0"/>
              </a:rPr>
              <a:t>, such as a physical fingerprint or iris scan, </a:t>
            </a:r>
            <a:r>
              <a:rPr lang="en-ZA" b="1" dirty="0">
                <a:solidFill>
                  <a:schemeClr val="accent5"/>
                </a:solidFill>
                <a:latin typeface="Calibri Light" panose="020F0302020204030204" pitchFamily="34" charset="0"/>
                <a:cs typeface="Calibri Light" panose="020F0302020204030204" pitchFamily="34" charset="0"/>
              </a:rPr>
              <a:t>with the same information in the biometric database</a:t>
            </a:r>
            <a:r>
              <a:rPr lang="en-ZA" dirty="0">
                <a:latin typeface="Calibri Light" panose="020F0302020204030204" pitchFamily="34" charset="0"/>
                <a:cs typeface="Calibri Light" panose="020F0302020204030204" pitchFamily="34" charset="0"/>
              </a:rPr>
              <a:t>. </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5175483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971800" y="2590800"/>
            <a:ext cx="4953000" cy="4572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chemeClr val="bg1">
                  <a:lumMod val="75000"/>
                </a:schemeClr>
              </a:solidFill>
              <a:effectLst/>
              <a:uLnTx/>
              <a:uFillTx/>
              <a:latin typeface="Uni Sans Heavy CAPS" pitchFamily="50" charset="0"/>
              <a:ea typeface="+mj-ea"/>
              <a:cs typeface="+mj-cs"/>
            </a:endParaRPr>
          </a:p>
        </p:txBody>
      </p:sp>
      <p:sp>
        <p:nvSpPr>
          <p:cNvPr id="6" name="Rectangle 5"/>
          <p:cNvSpPr/>
          <p:nvPr/>
        </p:nvSpPr>
        <p:spPr>
          <a:xfrm>
            <a:off x="2953265" y="3445477"/>
            <a:ext cx="5943600" cy="400110"/>
          </a:xfrm>
          <a:prstGeom prst="rect">
            <a:avLst/>
          </a:prstGeom>
        </p:spPr>
        <p:txBody>
          <a:bodyPr wrap="square">
            <a:spAutoFit/>
          </a:bodyPr>
          <a:lstStyle/>
          <a:p>
            <a:r>
              <a:rPr lang="en-US" sz="2000" dirty="0">
                <a:solidFill>
                  <a:schemeClr val="bg1"/>
                </a:solidFill>
                <a:latin typeface="Segoe UI Light" pitchFamily="34" charset="0"/>
              </a:rPr>
              <a:t>DATA SECURITY</a:t>
            </a:r>
            <a:endParaRPr lang="en-US" sz="2000" dirty="0">
              <a:solidFill>
                <a:schemeClr val="bg1"/>
              </a:solidFill>
              <a:latin typeface="Uni Sans Thin CAPS" pitchFamily="50" charset="0"/>
            </a:endParaRPr>
          </a:p>
        </p:txBody>
      </p:sp>
    </p:spTree>
    <p:extLst>
      <p:ext uri="{BB962C8B-B14F-4D97-AF65-F5344CB8AC3E}">
        <p14:creationId xmlns:p14="http://schemas.microsoft.com/office/powerpoint/2010/main" val="25411239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534400" cy="400110"/>
          </a:xfrm>
          <a:prstGeom prst="rect">
            <a:avLst/>
          </a:prstGeom>
          <a:noFill/>
        </p:spPr>
        <p:txBody>
          <a:bodyPr wrap="square" rtlCol="0">
            <a:spAutoFit/>
          </a:bodyPr>
          <a:lstStyle/>
          <a:p>
            <a:r>
              <a:rPr lang="en-US" sz="2000" b="1" dirty="0">
                <a:solidFill>
                  <a:srgbClr val="4B893B"/>
                </a:solidFill>
              </a:rPr>
              <a:t>INTRODUCTION</a:t>
            </a:r>
            <a:endParaRPr lang="en-ZA" sz="2000" b="1" dirty="0">
              <a:solidFill>
                <a:prstClr val="black"/>
              </a:solidFill>
            </a:endParaRPr>
          </a:p>
        </p:txBody>
      </p:sp>
      <p:sp>
        <p:nvSpPr>
          <p:cNvPr id="2" name="TextBox 1">
            <a:extLst>
              <a:ext uri="{FF2B5EF4-FFF2-40B4-BE49-F238E27FC236}">
                <a16:creationId xmlns:a16="http://schemas.microsoft.com/office/drawing/2014/main" xmlns="" id="{86171086-862A-A648-BB45-3CFF37909034}"/>
              </a:ext>
            </a:extLst>
          </p:cNvPr>
          <p:cNvSpPr txBox="1"/>
          <p:nvPr/>
        </p:nvSpPr>
        <p:spPr>
          <a:xfrm>
            <a:off x="304800" y="1171346"/>
            <a:ext cx="8534400" cy="5035353"/>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solidFill>
                  <a:prstClr val="black"/>
                </a:solidFill>
                <a:latin typeface="Calibri Light" panose="020F0302020204030204" pitchFamily="34" charset="0"/>
                <a:cs typeface="Calibri Light" panose="020F0302020204030204" pitchFamily="34" charset="0"/>
              </a:rPr>
              <a:t>It is important to remember that data is owned by the data subject and that data has a value. It may be ‘leased’ to organizations, but the owner is ultimately the person who the data belongs to.</a:t>
            </a:r>
            <a:r>
              <a:rPr lang="en-ZA" dirty="0"/>
              <a:t> </a:t>
            </a:r>
            <a:r>
              <a:rPr lang="en-ZA" b="1" dirty="0">
                <a:solidFill>
                  <a:srgbClr val="4B893B"/>
                </a:solidFill>
                <a:latin typeface="Calibri Light" panose="020F0302020204030204" pitchFamily="34" charset="0"/>
                <a:cs typeface="Calibri Light" panose="020F0302020204030204" pitchFamily="34" charset="0"/>
              </a:rPr>
              <a:t>With personal data being the lifeblood of the digital economy, its free flow is built on consent, and trust is crucial.</a:t>
            </a:r>
          </a:p>
          <a:p>
            <a:pPr algn="just">
              <a:lnSpc>
                <a:spcPct val="150000"/>
              </a:lnSpc>
            </a:pPr>
            <a:endParaRPr lang="en-ZA" dirty="0">
              <a:solidFill>
                <a:prstClr val="black"/>
              </a:solidFill>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solidFill>
                  <a:prstClr val="black"/>
                </a:solidFill>
                <a:latin typeface="Calibri Light" panose="020F0302020204030204" pitchFamily="34" charset="0"/>
                <a:cs typeface="Calibri Light" panose="020F0302020204030204" pitchFamily="34" charset="0"/>
              </a:rPr>
              <a:t>The risk to organizations will also vary depending on the data’s value, both to organizations, in terms of the business value, or the impact of a breach on the business, and to the data subjects themselves.</a:t>
            </a:r>
          </a:p>
          <a:p>
            <a:pPr algn="just">
              <a:lnSpc>
                <a:spcPct val="150000"/>
              </a:lnSpc>
            </a:pPr>
            <a:endParaRPr lang="en-ZA" dirty="0">
              <a:solidFill>
                <a:prstClr val="black"/>
              </a:solidFill>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solidFill>
                  <a:prstClr val="black"/>
                </a:solidFill>
                <a:latin typeface="Calibri Light" panose="020F0302020204030204" pitchFamily="34" charset="0"/>
                <a:cs typeface="Calibri Light" panose="020F0302020204030204" pitchFamily="34" charset="0"/>
              </a:rPr>
              <a:t>Data is vulnerable, both when at rest and in transit. </a:t>
            </a:r>
            <a:r>
              <a:rPr lang="en-ZA" b="1" dirty="0">
                <a:solidFill>
                  <a:srgbClr val="4B893B"/>
                </a:solidFill>
                <a:latin typeface="Calibri Light" panose="020F0302020204030204" pitchFamily="34" charset="0"/>
                <a:cs typeface="Calibri Light" panose="020F0302020204030204" pitchFamily="34" charset="0"/>
              </a:rPr>
              <a:t>The most obvious technical control to safeguard data however is to ensure that it is always encrypted both when stored and when in transit</a:t>
            </a:r>
            <a:r>
              <a:rPr lang="en-ZA" dirty="0">
                <a:solidFill>
                  <a:prstClr val="black"/>
                </a:solidFill>
                <a:latin typeface="Calibri Light" panose="020F0302020204030204" pitchFamily="34" charset="0"/>
                <a:cs typeface="Calibri Light" panose="020F0302020204030204" pitchFamily="34" charset="0"/>
              </a:rPr>
              <a:t>.</a:t>
            </a:r>
          </a:p>
        </p:txBody>
      </p:sp>
    </p:spTree>
    <p:extLst>
      <p:ext uri="{BB962C8B-B14F-4D97-AF65-F5344CB8AC3E}">
        <p14:creationId xmlns:p14="http://schemas.microsoft.com/office/powerpoint/2010/main" val="20827392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534400" cy="400110"/>
          </a:xfrm>
          <a:prstGeom prst="rect">
            <a:avLst/>
          </a:prstGeom>
          <a:noFill/>
        </p:spPr>
        <p:txBody>
          <a:bodyPr wrap="square" rtlCol="0">
            <a:spAutoFit/>
          </a:bodyPr>
          <a:lstStyle/>
          <a:p>
            <a:r>
              <a:rPr lang="en-ZA" sz="2000" b="1" dirty="0">
                <a:solidFill>
                  <a:srgbClr val="4B893B"/>
                </a:solidFill>
              </a:rPr>
              <a:t>WHAT BARRIERS DOES INDUSTRY FACE IN SECURING DATA?</a:t>
            </a:r>
            <a:endParaRPr lang="en-ZA" sz="2000" b="1" dirty="0">
              <a:solidFill>
                <a:prstClr val="black"/>
              </a:solidFill>
            </a:endParaRPr>
          </a:p>
        </p:txBody>
      </p:sp>
      <p:sp>
        <p:nvSpPr>
          <p:cNvPr id="2" name="TextBox 1">
            <a:extLst>
              <a:ext uri="{FF2B5EF4-FFF2-40B4-BE49-F238E27FC236}">
                <a16:creationId xmlns:a16="http://schemas.microsoft.com/office/drawing/2014/main" xmlns="" id="{86171086-862A-A648-BB45-3CFF37909034}"/>
              </a:ext>
            </a:extLst>
          </p:cNvPr>
          <p:cNvSpPr txBox="1"/>
          <p:nvPr/>
        </p:nvSpPr>
        <p:spPr>
          <a:xfrm>
            <a:off x="304800" y="1171346"/>
            <a:ext cx="8534400" cy="7528343"/>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b="1" dirty="0">
                <a:solidFill>
                  <a:srgbClr val="4B893B"/>
                </a:solidFill>
                <a:latin typeface="Calibri Light" panose="020F0302020204030204" pitchFamily="34" charset="0"/>
                <a:cs typeface="Calibri Light" panose="020F0302020204030204" pitchFamily="34" charset="0"/>
              </a:rPr>
              <a:t>Securing data is easy – but it can be difficult to secure data that you can access and process easily, share safely, and update when required, all while keeping costs down. </a:t>
            </a:r>
          </a:p>
          <a:p>
            <a:pPr marL="285750" indent="-285750" algn="just">
              <a:lnSpc>
                <a:spcPct val="150000"/>
              </a:lnSpc>
              <a:buFont typeface="Arial Unicode MS" panose="020B0604020202020204" pitchFamily="34" charset="-128"/>
              <a:buChar char="⌊"/>
            </a:pPr>
            <a:endParaRPr lang="en-ZA" dirty="0">
              <a:solidFill>
                <a:prstClr val="black"/>
              </a:solidFill>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solidFill>
                  <a:prstClr val="black"/>
                </a:solidFill>
                <a:latin typeface="Calibri Light" panose="020F0302020204030204" pitchFamily="34" charset="0"/>
                <a:cs typeface="Calibri Light" panose="020F0302020204030204" pitchFamily="34" charset="0"/>
              </a:rPr>
              <a:t>5 barriers to preventing the safe storage, processing and transmission of data are:</a:t>
            </a:r>
          </a:p>
          <a:p>
            <a:pPr marL="800100" lvl="1" indent="-342900" algn="just">
              <a:lnSpc>
                <a:spcPct val="150000"/>
              </a:lnSpc>
              <a:buFont typeface="+mj-lt"/>
              <a:buAutoNum type="arabicPeriod"/>
            </a:pPr>
            <a:r>
              <a:rPr lang="en-ZA" i="1" dirty="0"/>
              <a:t>Awareness of the data landscape </a:t>
            </a:r>
            <a:endParaRPr lang="en-ZA" dirty="0"/>
          </a:p>
          <a:p>
            <a:pPr marL="800100" lvl="1" indent="-342900" algn="just">
              <a:lnSpc>
                <a:spcPct val="150000"/>
              </a:lnSpc>
              <a:buFont typeface="+mj-lt"/>
              <a:buAutoNum type="arabicPeriod"/>
            </a:pPr>
            <a:r>
              <a:rPr lang="en-ZA" i="1" dirty="0"/>
              <a:t>Awareness of threat landscape </a:t>
            </a:r>
            <a:endParaRPr lang="en-ZA" dirty="0"/>
          </a:p>
          <a:p>
            <a:pPr marL="800100" lvl="1" indent="-342900" algn="just">
              <a:lnSpc>
                <a:spcPct val="150000"/>
              </a:lnSpc>
              <a:buFont typeface="+mj-lt"/>
              <a:buAutoNum type="arabicPeriod"/>
            </a:pPr>
            <a:r>
              <a:rPr lang="en-ZA" i="1" dirty="0"/>
              <a:t>Appetite</a:t>
            </a:r>
          </a:p>
          <a:p>
            <a:pPr marL="800100" lvl="1" indent="-342900" algn="just">
              <a:lnSpc>
                <a:spcPct val="150000"/>
              </a:lnSpc>
              <a:buFont typeface="+mj-lt"/>
              <a:buAutoNum type="arabicPeriod"/>
            </a:pPr>
            <a:r>
              <a:rPr lang="en-ZA" i="1" dirty="0"/>
              <a:t>Cost</a:t>
            </a:r>
          </a:p>
          <a:p>
            <a:pPr marL="800100" lvl="1" indent="-342900" algn="just">
              <a:lnSpc>
                <a:spcPct val="150000"/>
              </a:lnSpc>
              <a:buFont typeface="+mj-lt"/>
              <a:buAutoNum type="arabicPeriod"/>
            </a:pPr>
            <a:r>
              <a:rPr lang="en-ZA" i="1" dirty="0"/>
              <a:t>Ability </a:t>
            </a:r>
          </a:p>
          <a:p>
            <a:pPr lvl="1" algn="just">
              <a:lnSpc>
                <a:spcPct val="150000"/>
              </a:lnSpc>
            </a:pPr>
            <a:endParaRPr lang="en-ZA" i="1" dirty="0"/>
          </a:p>
          <a:p>
            <a:pPr marL="285750" lvl="1" indent="-285750" algn="just">
              <a:lnSpc>
                <a:spcPct val="150000"/>
              </a:lnSpc>
              <a:buFont typeface="Arial Unicode MS" panose="020B0604020202020204" pitchFamily="34" charset="-128"/>
              <a:buChar char="⌊"/>
            </a:pPr>
            <a:r>
              <a:rPr lang="en-ZA" dirty="0">
                <a:solidFill>
                  <a:prstClr val="black"/>
                </a:solidFill>
                <a:latin typeface="Calibri Light" panose="020F0302020204030204" pitchFamily="34" charset="0"/>
                <a:cs typeface="Calibri Light" panose="020F0302020204030204" pitchFamily="34" charset="0"/>
              </a:rPr>
              <a:t>Organizations need to increase awareness of the threats they face as guardians of data. </a:t>
            </a:r>
            <a:endParaRPr lang="en-ZA" i="1" dirty="0"/>
          </a:p>
          <a:p>
            <a:pPr marL="800100" lvl="1" indent="-342900" algn="just">
              <a:lnSpc>
                <a:spcPct val="150000"/>
              </a:lnSpc>
              <a:buFont typeface="+mj-lt"/>
              <a:buAutoNum type="arabicPeriod"/>
            </a:pPr>
            <a:endParaRPr lang="en-ZA" dirty="0"/>
          </a:p>
          <a:p>
            <a:pPr marL="800100" lvl="1" indent="-342900" algn="just">
              <a:lnSpc>
                <a:spcPct val="150000"/>
              </a:lnSpc>
              <a:buFont typeface="+mj-lt"/>
              <a:buAutoNum type="arabicPeriod"/>
            </a:pPr>
            <a:endParaRPr lang="en-ZA" dirty="0">
              <a:solidFill>
                <a:prstClr val="black"/>
              </a:solidFill>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endParaRPr lang="en-ZA" dirty="0">
              <a:solidFill>
                <a:prstClr val="black"/>
              </a:solidFill>
              <a:latin typeface="Calibri Light" panose="020F0302020204030204" pitchFamily="34" charset="0"/>
              <a:cs typeface="Calibri Light" panose="020F0302020204030204" pitchFamily="34" charset="0"/>
            </a:endParaRPr>
          </a:p>
          <a:p>
            <a:pPr algn="just">
              <a:lnSpc>
                <a:spcPct val="150000"/>
              </a:lnSpc>
            </a:pPr>
            <a:endParaRPr lang="en-ZA" dirty="0">
              <a:solidFill>
                <a:prstClr val="black"/>
              </a:solidFill>
              <a:latin typeface="Calibri Light" panose="020F0302020204030204" pitchFamily="34" charset="0"/>
              <a:cs typeface="Calibri Light" panose="020F0302020204030204" pitchFamily="34" charset="0"/>
            </a:endParaRPr>
          </a:p>
          <a:p>
            <a:pPr algn="just">
              <a:lnSpc>
                <a:spcPct val="150000"/>
              </a:lnSpc>
            </a:pPr>
            <a:endParaRPr lang="en-ZA" dirty="0">
              <a:solidFill>
                <a:prstClr val="black"/>
              </a:solidFill>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endParaRPr lang="en-ZA" dirty="0">
              <a:solidFill>
                <a:prstClr val="black"/>
              </a:solidFill>
              <a:latin typeface="Calibri Light" panose="020F0302020204030204" pitchFamily="34" charset="0"/>
              <a:cs typeface="Calibri Light" panose="020F0302020204030204" pitchFamily="34" charset="0"/>
            </a:endParaRPr>
          </a:p>
          <a:p>
            <a:pPr algn="just">
              <a:lnSpc>
                <a:spcPct val="150000"/>
              </a:lnSpc>
            </a:pPr>
            <a:endParaRPr lang="en-ZA" dirty="0">
              <a:solidFill>
                <a:prstClr val="black"/>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6006230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534400" cy="400110"/>
          </a:xfrm>
          <a:prstGeom prst="rect">
            <a:avLst/>
          </a:prstGeom>
          <a:noFill/>
        </p:spPr>
        <p:txBody>
          <a:bodyPr wrap="square" rtlCol="0">
            <a:spAutoFit/>
          </a:bodyPr>
          <a:lstStyle/>
          <a:p>
            <a:r>
              <a:rPr lang="en-ZA" sz="2000" b="1" dirty="0">
                <a:solidFill>
                  <a:srgbClr val="4B893B"/>
                </a:solidFill>
              </a:rPr>
              <a:t>REGULATORS</a:t>
            </a:r>
            <a:endParaRPr lang="en-ZA" sz="2000" b="1" dirty="0">
              <a:solidFill>
                <a:prstClr val="black"/>
              </a:solidFill>
            </a:endParaRPr>
          </a:p>
        </p:txBody>
      </p:sp>
      <p:sp>
        <p:nvSpPr>
          <p:cNvPr id="2" name="TextBox 1">
            <a:extLst>
              <a:ext uri="{FF2B5EF4-FFF2-40B4-BE49-F238E27FC236}">
                <a16:creationId xmlns:a16="http://schemas.microsoft.com/office/drawing/2014/main" xmlns="" id="{86171086-862A-A648-BB45-3CFF37909034}"/>
              </a:ext>
            </a:extLst>
          </p:cNvPr>
          <p:cNvSpPr txBox="1"/>
          <p:nvPr/>
        </p:nvSpPr>
        <p:spPr>
          <a:xfrm>
            <a:off x="304800" y="1171346"/>
            <a:ext cx="8534400" cy="7112845"/>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solidFill>
                  <a:prstClr val="black"/>
                </a:solidFill>
                <a:latin typeface="Calibri Light" panose="020F0302020204030204" pitchFamily="34" charset="0"/>
                <a:cs typeface="Calibri Light" panose="020F0302020204030204" pitchFamily="34" charset="0"/>
              </a:rPr>
              <a:t>Regulators are now taking a leading role in defining standards and reasonable expectations for organizations and companies, and the steps they must take in order to safeguard personal data.</a:t>
            </a:r>
          </a:p>
          <a:p>
            <a:pPr algn="just">
              <a:lnSpc>
                <a:spcPct val="150000"/>
              </a:lnSpc>
            </a:pPr>
            <a:endParaRPr lang="en-ZA" dirty="0">
              <a:solidFill>
                <a:prstClr val="black"/>
              </a:solidFill>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solidFill>
                  <a:prstClr val="black"/>
                </a:solidFill>
                <a:latin typeface="Calibri Light" panose="020F0302020204030204" pitchFamily="34" charset="0"/>
                <a:cs typeface="Calibri Light" panose="020F0302020204030204" pitchFamily="34" charset="0"/>
              </a:rPr>
              <a:t>Co-regulation offers a flexible middle way approach to defining and attaining standards, this allows i</a:t>
            </a:r>
            <a:r>
              <a:rPr lang="en-ZA" b="1" dirty="0">
                <a:solidFill>
                  <a:srgbClr val="4B893B"/>
                </a:solidFill>
                <a:latin typeface="Calibri Light" panose="020F0302020204030204" pitchFamily="34" charset="0"/>
                <a:cs typeface="Calibri Light" panose="020F0302020204030204" pitchFamily="34" charset="0"/>
              </a:rPr>
              <a:t>ndustry and government to combine and incorporate industry established standards for cybersecurity containing measures for data protection</a:t>
            </a:r>
            <a:r>
              <a:rPr lang="en-ZA" dirty="0">
                <a:solidFill>
                  <a:prstClr val="black"/>
                </a:solidFill>
                <a:latin typeface="Calibri Light" panose="020F0302020204030204" pitchFamily="34" charset="0"/>
                <a:cs typeface="Calibri Light" panose="020F0302020204030204" pitchFamily="34" charset="0"/>
              </a:rPr>
              <a:t>.</a:t>
            </a:r>
          </a:p>
          <a:p>
            <a:pPr algn="just">
              <a:lnSpc>
                <a:spcPct val="150000"/>
              </a:lnSpc>
            </a:pPr>
            <a:endParaRPr lang="en-ZA" dirty="0">
              <a:solidFill>
                <a:prstClr val="black"/>
              </a:solidFill>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b="1" dirty="0">
                <a:solidFill>
                  <a:srgbClr val="4B893B"/>
                </a:solidFill>
                <a:latin typeface="Calibri Light" panose="020F0302020204030204" pitchFamily="34" charset="0"/>
                <a:cs typeface="Calibri Light" panose="020F0302020204030204" pitchFamily="34" charset="0"/>
              </a:rPr>
              <a:t>Organizations and companies can choose to either comply with ISO 27001, or become externally certified</a:t>
            </a:r>
            <a:r>
              <a:rPr lang="en-ZA" dirty="0">
                <a:solidFill>
                  <a:prstClr val="black"/>
                </a:solidFill>
                <a:latin typeface="Calibri Light" panose="020F0302020204030204" pitchFamily="34" charset="0"/>
                <a:cs typeface="Calibri Light" panose="020F0302020204030204" pitchFamily="34" charset="0"/>
              </a:rPr>
              <a:t>, this scalable model makes for easier co-regulation definition and measurement, and delivers a layered approach to data protection security.</a:t>
            </a:r>
          </a:p>
          <a:p>
            <a:pPr marL="285750" indent="-285750" algn="just">
              <a:lnSpc>
                <a:spcPct val="150000"/>
              </a:lnSpc>
              <a:buFont typeface="Arial Unicode MS" panose="020B0604020202020204" pitchFamily="34" charset="-128"/>
              <a:buChar char="⌊"/>
            </a:pPr>
            <a:endParaRPr lang="en-ZA" dirty="0">
              <a:solidFill>
                <a:prstClr val="black"/>
              </a:solidFill>
              <a:latin typeface="Calibri Light" panose="020F0302020204030204" pitchFamily="34" charset="0"/>
              <a:cs typeface="Calibri Light" panose="020F0302020204030204" pitchFamily="34" charset="0"/>
            </a:endParaRPr>
          </a:p>
          <a:p>
            <a:pPr algn="just">
              <a:lnSpc>
                <a:spcPct val="150000"/>
              </a:lnSpc>
            </a:pPr>
            <a:endParaRPr lang="en-ZA" dirty="0">
              <a:solidFill>
                <a:prstClr val="black"/>
              </a:solidFill>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endParaRPr lang="en-ZA" dirty="0">
              <a:solidFill>
                <a:prstClr val="black"/>
              </a:solidFill>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endParaRPr lang="en-ZA" dirty="0">
              <a:solidFill>
                <a:prstClr val="black"/>
              </a:solidFill>
              <a:latin typeface="Calibri Light" panose="020F0302020204030204" pitchFamily="34" charset="0"/>
              <a:cs typeface="Calibri Light" panose="020F0302020204030204" pitchFamily="34" charset="0"/>
            </a:endParaRPr>
          </a:p>
          <a:p>
            <a:pPr algn="just">
              <a:lnSpc>
                <a:spcPct val="150000"/>
              </a:lnSpc>
            </a:pPr>
            <a:endParaRPr lang="en-ZA" dirty="0">
              <a:solidFill>
                <a:prstClr val="black"/>
              </a:solidFill>
              <a:latin typeface="Calibri Light" panose="020F0302020204030204" pitchFamily="34" charset="0"/>
              <a:cs typeface="Calibri Light" panose="020F0302020204030204" pitchFamily="34" charset="0"/>
            </a:endParaRPr>
          </a:p>
          <a:p>
            <a:pPr marL="800100" lvl="1" indent="-342900" algn="just">
              <a:lnSpc>
                <a:spcPct val="150000"/>
              </a:lnSpc>
              <a:buFont typeface="+mj-lt"/>
              <a:buAutoNum type="arabicPeriod"/>
            </a:pPr>
            <a:endParaRPr lang="en-ZA" dirty="0">
              <a:solidFill>
                <a:prstClr val="black"/>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5779752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534400" cy="400110"/>
          </a:xfrm>
          <a:prstGeom prst="rect">
            <a:avLst/>
          </a:prstGeom>
          <a:noFill/>
        </p:spPr>
        <p:txBody>
          <a:bodyPr wrap="square" rtlCol="0">
            <a:spAutoFit/>
          </a:bodyPr>
          <a:lstStyle/>
          <a:p>
            <a:r>
              <a:rPr lang="en-ZA" sz="2000" b="1" dirty="0">
                <a:solidFill>
                  <a:srgbClr val="4B893B"/>
                </a:solidFill>
              </a:rPr>
              <a:t>MANUFACTURERS</a:t>
            </a:r>
            <a:endParaRPr lang="en-ZA" sz="2000" b="1" dirty="0">
              <a:solidFill>
                <a:prstClr val="black"/>
              </a:solidFill>
            </a:endParaRPr>
          </a:p>
        </p:txBody>
      </p:sp>
      <p:sp>
        <p:nvSpPr>
          <p:cNvPr id="2" name="TextBox 1">
            <a:extLst>
              <a:ext uri="{FF2B5EF4-FFF2-40B4-BE49-F238E27FC236}">
                <a16:creationId xmlns:a16="http://schemas.microsoft.com/office/drawing/2014/main" xmlns="" id="{86171086-862A-A648-BB45-3CFF37909034}"/>
              </a:ext>
            </a:extLst>
          </p:cNvPr>
          <p:cNvSpPr txBox="1"/>
          <p:nvPr/>
        </p:nvSpPr>
        <p:spPr>
          <a:xfrm>
            <a:off x="304800" y="1171346"/>
            <a:ext cx="8534400" cy="5450851"/>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solidFill>
                  <a:prstClr val="black"/>
                </a:solidFill>
                <a:latin typeface="Calibri Light" panose="020F0302020204030204" pitchFamily="34" charset="0"/>
                <a:cs typeface="Calibri Light" panose="020F0302020204030204" pitchFamily="34" charset="0"/>
              </a:rPr>
              <a:t>Traditionally, security vendors have based their products and technology on traditional security practices such as creating a secure perimeter , on the premise that if you build a wall high enough and put all your assets behind it, you should be reasonably safe.</a:t>
            </a:r>
          </a:p>
          <a:p>
            <a:pPr algn="just">
              <a:lnSpc>
                <a:spcPct val="150000"/>
              </a:lnSpc>
            </a:pPr>
            <a:endParaRPr lang="en-ZA" dirty="0">
              <a:solidFill>
                <a:prstClr val="black"/>
              </a:solidFill>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solidFill>
                  <a:prstClr val="black"/>
                </a:solidFill>
                <a:latin typeface="Calibri Light" panose="020F0302020204030204" pitchFamily="34" charset="0"/>
                <a:cs typeface="Calibri Light" panose="020F0302020204030204" pitchFamily="34" charset="0"/>
              </a:rPr>
              <a:t>There are a number of newer technologies and concepts now available to security practitioners: </a:t>
            </a:r>
            <a:r>
              <a:rPr lang="en-ZA" b="1" dirty="0">
                <a:solidFill>
                  <a:srgbClr val="4B893B"/>
                </a:solidFill>
                <a:latin typeface="Calibri Light" panose="020F0302020204030204" pitchFamily="34" charset="0"/>
                <a:cs typeface="Calibri Light" panose="020F0302020204030204" pitchFamily="34" charset="0"/>
              </a:rPr>
              <a:t>Secure Boot</a:t>
            </a:r>
            <a:r>
              <a:rPr lang="en-ZA" i="1" dirty="0">
                <a:solidFill>
                  <a:prstClr val="black"/>
                </a:solidFill>
                <a:latin typeface="Calibri Light" panose="020F0302020204030204" pitchFamily="34" charset="0"/>
                <a:cs typeface="Calibri Light" panose="020F0302020204030204" pitchFamily="34" charset="0"/>
              </a:rPr>
              <a:t>; </a:t>
            </a:r>
            <a:r>
              <a:rPr lang="en-ZA" b="1" dirty="0">
                <a:solidFill>
                  <a:srgbClr val="4B893B"/>
                </a:solidFill>
                <a:latin typeface="Calibri Light" panose="020F0302020204030204" pitchFamily="34" charset="0"/>
                <a:cs typeface="Calibri Light" panose="020F0302020204030204" pitchFamily="34" charset="0"/>
              </a:rPr>
              <a:t>Patching</a:t>
            </a:r>
            <a:r>
              <a:rPr lang="en-ZA" i="1" dirty="0">
                <a:solidFill>
                  <a:prstClr val="black"/>
                </a:solidFill>
                <a:latin typeface="Calibri Light" panose="020F0302020204030204" pitchFamily="34" charset="0"/>
                <a:cs typeface="Calibri Light" panose="020F0302020204030204" pitchFamily="34" charset="0"/>
              </a:rPr>
              <a:t>; </a:t>
            </a:r>
            <a:r>
              <a:rPr lang="en-ZA" b="1" dirty="0">
                <a:solidFill>
                  <a:srgbClr val="4B893B"/>
                </a:solidFill>
                <a:latin typeface="Calibri Light" panose="020F0302020204030204" pitchFamily="34" charset="0"/>
                <a:cs typeface="Calibri Light" panose="020F0302020204030204" pitchFamily="34" charset="0"/>
              </a:rPr>
              <a:t>Encryption</a:t>
            </a:r>
            <a:r>
              <a:rPr lang="en-ZA" i="1" dirty="0">
                <a:solidFill>
                  <a:prstClr val="black"/>
                </a:solidFill>
                <a:latin typeface="Calibri Light" panose="020F0302020204030204" pitchFamily="34" charset="0"/>
                <a:cs typeface="Calibri Light" panose="020F0302020204030204" pitchFamily="34" charset="0"/>
              </a:rPr>
              <a:t>; </a:t>
            </a:r>
            <a:r>
              <a:rPr lang="en-ZA" b="1" i="1" dirty="0">
                <a:solidFill>
                  <a:srgbClr val="4B893B"/>
                </a:solidFill>
                <a:latin typeface="Calibri Light" panose="020F0302020204030204" pitchFamily="34" charset="0"/>
                <a:cs typeface="Calibri Light" panose="020F0302020204030204" pitchFamily="34" charset="0"/>
              </a:rPr>
              <a:t>Authentication</a:t>
            </a:r>
            <a:r>
              <a:rPr lang="en-ZA" i="1" dirty="0">
                <a:solidFill>
                  <a:prstClr val="black"/>
                </a:solidFill>
                <a:latin typeface="Calibri Light" panose="020F0302020204030204" pitchFamily="34" charset="0"/>
                <a:cs typeface="Calibri Light" panose="020F0302020204030204" pitchFamily="34" charset="0"/>
              </a:rPr>
              <a:t>.</a:t>
            </a:r>
            <a:r>
              <a:rPr lang="en-ZA" dirty="0">
                <a:solidFill>
                  <a:prstClr val="black"/>
                </a:solidFill>
                <a:latin typeface="Calibri Light" panose="020F0302020204030204" pitchFamily="34" charset="0"/>
                <a:cs typeface="Calibri Light" panose="020F0302020204030204" pitchFamily="34" charset="0"/>
              </a:rPr>
              <a:t> </a:t>
            </a:r>
          </a:p>
          <a:p>
            <a:pPr algn="just">
              <a:lnSpc>
                <a:spcPct val="150000"/>
              </a:lnSpc>
            </a:pPr>
            <a:endParaRPr lang="en-ZA" dirty="0">
              <a:solidFill>
                <a:prstClr val="black"/>
              </a:solidFill>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solidFill>
                  <a:prstClr val="black"/>
                </a:solidFill>
                <a:latin typeface="Calibri Light" panose="020F0302020204030204" pitchFamily="34" charset="0"/>
                <a:cs typeface="Calibri Light" panose="020F0302020204030204" pitchFamily="34" charset="0"/>
              </a:rPr>
              <a:t>The </a:t>
            </a:r>
            <a:r>
              <a:rPr lang="en-ZA" b="1" dirty="0">
                <a:solidFill>
                  <a:srgbClr val="4B893B"/>
                </a:solidFill>
                <a:latin typeface="Calibri Light" panose="020F0302020204030204" pitchFamily="34" charset="0"/>
                <a:cs typeface="Calibri Light" panose="020F0302020204030204" pitchFamily="34" charset="0"/>
              </a:rPr>
              <a:t>biggest development in security, however, is blockchain, which has been described as a disruptor to the way many industries process database-based transactions</a:t>
            </a:r>
            <a:r>
              <a:rPr lang="en-ZA" dirty="0">
                <a:solidFill>
                  <a:prstClr val="black"/>
                </a:solidFill>
                <a:latin typeface="Calibri Light" panose="020F0302020204030204" pitchFamily="34" charset="0"/>
                <a:cs typeface="Calibri Light" panose="020F0302020204030204" pitchFamily="34" charset="0"/>
              </a:rPr>
              <a:t>.</a:t>
            </a:r>
            <a:r>
              <a:rPr lang="en-ZA" dirty="0"/>
              <a:t> </a:t>
            </a:r>
            <a:r>
              <a:rPr lang="en-ZA" dirty="0">
                <a:solidFill>
                  <a:prstClr val="black"/>
                </a:solidFill>
                <a:latin typeface="Calibri Light" panose="020F0302020204030204" pitchFamily="34" charset="0"/>
                <a:cs typeface="Calibri Light" panose="020F0302020204030204" pitchFamily="34" charset="0"/>
              </a:rPr>
              <a:t>The significance of the development of blockchain is what it offers in terms of security to data pro- </a:t>
            </a:r>
            <a:r>
              <a:rPr lang="en-ZA" dirty="0" err="1">
                <a:solidFill>
                  <a:prstClr val="black"/>
                </a:solidFill>
                <a:latin typeface="Calibri Light" panose="020F0302020204030204" pitchFamily="34" charset="0"/>
                <a:cs typeface="Calibri Light" panose="020F0302020204030204" pitchFamily="34" charset="0"/>
              </a:rPr>
              <a:t>tection</a:t>
            </a:r>
            <a:r>
              <a:rPr lang="en-ZA" dirty="0">
                <a:solidFill>
                  <a:prstClr val="black"/>
                </a:solidFill>
                <a:latin typeface="Calibri Light" panose="020F0302020204030204" pitchFamily="34" charset="0"/>
                <a:cs typeface="Calibri Light" panose="020F0302020204030204" pitchFamily="34" charset="0"/>
              </a:rPr>
              <a:t>. Firstly, Blockchain is decentralized, so it does away with the traditional idea of a central data storage solution and instead spreads the storage of data across those using that particular blockchain. </a:t>
            </a:r>
          </a:p>
        </p:txBody>
      </p:sp>
    </p:spTree>
    <p:extLst>
      <p:ext uri="{BB962C8B-B14F-4D97-AF65-F5344CB8AC3E}">
        <p14:creationId xmlns:p14="http://schemas.microsoft.com/office/powerpoint/2010/main" val="3150487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971800" y="2590800"/>
            <a:ext cx="4953000" cy="4572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chemeClr val="bg1">
                  <a:lumMod val="75000"/>
                </a:schemeClr>
              </a:solidFill>
              <a:effectLst/>
              <a:uLnTx/>
              <a:uFillTx/>
              <a:latin typeface="Uni Sans Heavy CAPS" pitchFamily="50" charset="0"/>
              <a:ea typeface="+mj-ea"/>
              <a:cs typeface="+mj-cs"/>
            </a:endParaRPr>
          </a:p>
        </p:txBody>
      </p:sp>
      <p:sp>
        <p:nvSpPr>
          <p:cNvPr id="6" name="Rectangle 5"/>
          <p:cNvSpPr/>
          <p:nvPr/>
        </p:nvSpPr>
        <p:spPr>
          <a:xfrm>
            <a:off x="2953265" y="3445477"/>
            <a:ext cx="5943600" cy="400110"/>
          </a:xfrm>
          <a:prstGeom prst="rect">
            <a:avLst/>
          </a:prstGeom>
        </p:spPr>
        <p:txBody>
          <a:bodyPr wrap="square">
            <a:spAutoFit/>
          </a:bodyPr>
          <a:lstStyle/>
          <a:p>
            <a:r>
              <a:rPr lang="en-US" sz="2000" dirty="0">
                <a:solidFill>
                  <a:schemeClr val="bg1"/>
                </a:solidFill>
                <a:latin typeface="Uni Sans Thin CAPS" pitchFamily="50" charset="0"/>
              </a:rPr>
              <a:t>BACKGROUND TO THE REPORT: THE DIGITAL ECONOMY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534400" cy="400110"/>
          </a:xfrm>
          <a:prstGeom prst="rect">
            <a:avLst/>
          </a:prstGeom>
          <a:noFill/>
        </p:spPr>
        <p:txBody>
          <a:bodyPr wrap="square" rtlCol="0">
            <a:spAutoFit/>
          </a:bodyPr>
          <a:lstStyle/>
          <a:p>
            <a:r>
              <a:rPr lang="en-ZA" sz="2000" b="1" dirty="0">
                <a:solidFill>
                  <a:srgbClr val="4B893B"/>
                </a:solidFill>
              </a:rPr>
              <a:t>DISTRIBUTED OWNERSHIP, DISTRIBUTED RISK</a:t>
            </a:r>
            <a:endParaRPr lang="en-ZA" sz="2000" b="1" dirty="0">
              <a:solidFill>
                <a:prstClr val="black"/>
              </a:solidFill>
            </a:endParaRPr>
          </a:p>
        </p:txBody>
      </p:sp>
      <p:sp>
        <p:nvSpPr>
          <p:cNvPr id="2" name="TextBox 1">
            <a:extLst>
              <a:ext uri="{FF2B5EF4-FFF2-40B4-BE49-F238E27FC236}">
                <a16:creationId xmlns:a16="http://schemas.microsoft.com/office/drawing/2014/main" xmlns="" id="{86171086-862A-A648-BB45-3CFF37909034}"/>
              </a:ext>
            </a:extLst>
          </p:cNvPr>
          <p:cNvSpPr txBox="1"/>
          <p:nvPr/>
        </p:nvSpPr>
        <p:spPr>
          <a:xfrm>
            <a:off x="304800" y="1171346"/>
            <a:ext cx="8534400" cy="6281848"/>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b="1" dirty="0">
                <a:solidFill>
                  <a:srgbClr val="4B893B"/>
                </a:solidFill>
                <a:latin typeface="Calibri Light" panose="020F0302020204030204" pitchFamily="34" charset="0"/>
                <a:cs typeface="Calibri Light" panose="020F0302020204030204" pitchFamily="34" charset="0"/>
              </a:rPr>
              <a:t>Transactions</a:t>
            </a:r>
            <a:r>
              <a:rPr lang="en-ZA" dirty="0">
                <a:solidFill>
                  <a:prstClr val="black"/>
                </a:solidFill>
                <a:latin typeface="Calibri Light" panose="020F0302020204030204" pitchFamily="34" charset="0"/>
                <a:cs typeface="Calibri Light" panose="020F0302020204030204" pitchFamily="34" charset="0"/>
              </a:rPr>
              <a:t> taking place online and the </a:t>
            </a:r>
            <a:r>
              <a:rPr lang="en-ZA" b="1" dirty="0">
                <a:solidFill>
                  <a:srgbClr val="4B893B"/>
                </a:solidFill>
                <a:latin typeface="Calibri Light" panose="020F0302020204030204" pitchFamily="34" charset="0"/>
                <a:cs typeface="Calibri Light" panose="020F0302020204030204" pitchFamily="34" charset="0"/>
              </a:rPr>
              <a:t>sharing of data </a:t>
            </a:r>
            <a:r>
              <a:rPr lang="en-ZA" dirty="0">
                <a:solidFill>
                  <a:prstClr val="black"/>
                </a:solidFill>
                <a:latin typeface="Calibri Light" panose="020F0302020204030204" pitchFamily="34" charset="0"/>
                <a:cs typeface="Calibri Light" panose="020F0302020204030204" pitchFamily="34" charset="0"/>
              </a:rPr>
              <a:t>could both </a:t>
            </a:r>
            <a:r>
              <a:rPr lang="en-ZA" b="1" dirty="0">
                <a:solidFill>
                  <a:srgbClr val="4B893B"/>
                </a:solidFill>
                <a:latin typeface="Calibri Light" panose="020F0302020204030204" pitchFamily="34" charset="0"/>
                <a:cs typeface="Calibri Light" panose="020F0302020204030204" pitchFamily="34" charset="0"/>
              </a:rPr>
              <a:t>be done using blockchain technology</a:t>
            </a:r>
            <a:r>
              <a:rPr lang="en-ZA" dirty="0">
                <a:solidFill>
                  <a:prstClr val="black"/>
                </a:solidFill>
                <a:latin typeface="Calibri Light" panose="020F0302020204030204" pitchFamily="34" charset="0"/>
                <a:cs typeface="Calibri Light" panose="020F0302020204030204" pitchFamily="34" charset="0"/>
              </a:rPr>
              <a:t>. </a:t>
            </a:r>
          </a:p>
          <a:p>
            <a:pPr algn="just">
              <a:lnSpc>
                <a:spcPct val="150000"/>
              </a:lnSpc>
            </a:pPr>
            <a:endParaRPr lang="en-ZA" dirty="0">
              <a:solidFill>
                <a:prstClr val="black"/>
              </a:solidFill>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solidFill>
                  <a:prstClr val="black"/>
                </a:solidFill>
                <a:latin typeface="Calibri Light" panose="020F0302020204030204" pitchFamily="34" charset="0"/>
                <a:cs typeface="Calibri Light" panose="020F0302020204030204" pitchFamily="34" charset="0"/>
              </a:rPr>
              <a:t>Hackers can currently infiltrate networks with relative ease and go to servers or storage devices and remove or change data. </a:t>
            </a:r>
            <a:r>
              <a:rPr lang="en-ZA" b="1" dirty="0">
                <a:solidFill>
                  <a:srgbClr val="4B893B"/>
                </a:solidFill>
                <a:latin typeface="Calibri Light" panose="020F0302020204030204" pitchFamily="34" charset="0"/>
                <a:cs typeface="Calibri Light" panose="020F0302020204030204" pitchFamily="34" charset="0"/>
              </a:rPr>
              <a:t>They would struggle to do this against the multiple targets they would need in a distributed blockchain model</a:t>
            </a:r>
            <a:r>
              <a:rPr lang="en-ZA" dirty="0">
                <a:solidFill>
                  <a:prstClr val="black"/>
                </a:solidFill>
                <a:latin typeface="Calibri Light" panose="020F0302020204030204" pitchFamily="34" charset="0"/>
                <a:cs typeface="Calibri Light" panose="020F0302020204030204" pitchFamily="34" charset="0"/>
              </a:rPr>
              <a:t>, however, as they would effectively have to target all members of the blockchain at the same time. </a:t>
            </a:r>
          </a:p>
          <a:p>
            <a:pPr algn="just">
              <a:lnSpc>
                <a:spcPct val="150000"/>
              </a:lnSpc>
            </a:pPr>
            <a:endParaRPr lang="en-ZA" dirty="0">
              <a:solidFill>
                <a:prstClr val="black"/>
              </a:solidFill>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b="1" dirty="0">
                <a:solidFill>
                  <a:srgbClr val="4B893B"/>
                </a:solidFill>
                <a:latin typeface="Calibri Light" panose="020F0302020204030204" pitchFamily="34" charset="0"/>
                <a:cs typeface="Calibri Light" panose="020F0302020204030204" pitchFamily="34" charset="0"/>
              </a:rPr>
              <a:t>Blockchain would also offer a much higher level of protection to the integrity of data</a:t>
            </a:r>
            <a:r>
              <a:rPr lang="en-ZA" dirty="0">
                <a:solidFill>
                  <a:prstClr val="black"/>
                </a:solidFill>
                <a:latin typeface="Calibri Light" panose="020F0302020204030204" pitchFamily="34" charset="0"/>
                <a:cs typeface="Calibri Light" panose="020F0302020204030204" pitchFamily="34" charset="0"/>
              </a:rPr>
              <a:t>, since any data changed in only one part of the blockchain would be much quicker to spot than in traditional storage solutions. </a:t>
            </a:r>
          </a:p>
          <a:p>
            <a:pPr marL="285750" indent="-285750" algn="just">
              <a:lnSpc>
                <a:spcPct val="150000"/>
              </a:lnSpc>
              <a:buFont typeface="Arial Unicode MS" panose="020B0604020202020204" pitchFamily="34" charset="-128"/>
              <a:buChar char="⌊"/>
            </a:pPr>
            <a:endParaRPr lang="en-ZA" dirty="0">
              <a:solidFill>
                <a:prstClr val="black"/>
              </a:solidFill>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endParaRPr lang="en-ZA" dirty="0">
              <a:solidFill>
                <a:prstClr val="black"/>
              </a:solidFill>
              <a:latin typeface="Calibri Light" panose="020F0302020204030204" pitchFamily="34" charset="0"/>
              <a:cs typeface="Calibri Light" panose="020F0302020204030204" pitchFamily="34" charset="0"/>
            </a:endParaRPr>
          </a:p>
          <a:p>
            <a:pPr algn="just">
              <a:lnSpc>
                <a:spcPct val="150000"/>
              </a:lnSpc>
            </a:pPr>
            <a:endParaRPr lang="en-ZA" dirty="0">
              <a:solidFill>
                <a:prstClr val="black"/>
              </a:solidFill>
              <a:latin typeface="Calibri Light" panose="020F0302020204030204" pitchFamily="34" charset="0"/>
              <a:cs typeface="Calibri Light" panose="020F0302020204030204" pitchFamily="34" charset="0"/>
            </a:endParaRPr>
          </a:p>
          <a:p>
            <a:pPr marL="800100" lvl="1" indent="-342900" algn="just">
              <a:lnSpc>
                <a:spcPct val="150000"/>
              </a:lnSpc>
              <a:buFont typeface="+mj-lt"/>
              <a:buAutoNum type="arabicPeriod"/>
            </a:pPr>
            <a:endParaRPr lang="en-ZA" dirty="0">
              <a:solidFill>
                <a:prstClr val="black"/>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283672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971800" y="2590800"/>
            <a:ext cx="4953000" cy="4572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chemeClr val="bg1">
                  <a:lumMod val="75000"/>
                </a:schemeClr>
              </a:solidFill>
              <a:effectLst/>
              <a:uLnTx/>
              <a:uFillTx/>
              <a:latin typeface="Uni Sans Heavy CAPS" pitchFamily="50" charset="0"/>
              <a:ea typeface="+mj-ea"/>
              <a:cs typeface="+mj-cs"/>
            </a:endParaRPr>
          </a:p>
        </p:txBody>
      </p:sp>
      <p:sp>
        <p:nvSpPr>
          <p:cNvPr id="6" name="Rectangle 5"/>
          <p:cNvSpPr/>
          <p:nvPr/>
        </p:nvSpPr>
        <p:spPr>
          <a:xfrm>
            <a:off x="2953265" y="3445477"/>
            <a:ext cx="5943600" cy="400110"/>
          </a:xfrm>
          <a:prstGeom prst="rect">
            <a:avLst/>
          </a:prstGeom>
        </p:spPr>
        <p:txBody>
          <a:bodyPr wrap="square">
            <a:spAutoFit/>
          </a:bodyPr>
          <a:lstStyle/>
          <a:p>
            <a:r>
              <a:rPr lang="en-US" sz="2000" dirty="0">
                <a:solidFill>
                  <a:schemeClr val="bg1"/>
                </a:solidFill>
                <a:latin typeface="Segoe UI Light" pitchFamily="34" charset="0"/>
              </a:rPr>
              <a:t>CONCLUSIONS</a:t>
            </a:r>
            <a:endParaRPr lang="en-US" sz="2000" dirty="0">
              <a:solidFill>
                <a:schemeClr val="bg1"/>
              </a:solidFill>
              <a:latin typeface="Uni Sans Thin CAPS" pitchFamily="50" charset="0"/>
            </a:endParaRPr>
          </a:p>
        </p:txBody>
      </p:sp>
    </p:spTree>
    <p:extLst>
      <p:ext uri="{BB962C8B-B14F-4D97-AF65-F5344CB8AC3E}">
        <p14:creationId xmlns:p14="http://schemas.microsoft.com/office/powerpoint/2010/main" val="13593156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71800" y="4343400"/>
            <a:ext cx="4572000" cy="304800"/>
          </a:xfrm>
        </p:spPr>
        <p:txBody>
          <a:bodyPr/>
          <a:lstStyle/>
          <a:p>
            <a:pPr lvl="0" algn="l">
              <a:spcBef>
                <a:spcPts val="0"/>
              </a:spcBef>
            </a:pPr>
            <a:r>
              <a:rPr lang="en-US" sz="2000" dirty="0">
                <a:solidFill>
                  <a:schemeClr val="tx1">
                    <a:lumMod val="85000"/>
                    <a:lumOff val="15000"/>
                  </a:schemeClr>
                </a:solidFill>
                <a:latin typeface="Segoe UI Light" pitchFamily="34" charset="0"/>
                <a:ea typeface="+mn-ea"/>
                <a:cs typeface="+mn-cs"/>
              </a:rPr>
              <a:t>PRIA CHETTY</a:t>
            </a:r>
            <a:br>
              <a:rPr lang="en-US" sz="2000" dirty="0">
                <a:solidFill>
                  <a:schemeClr val="tx1">
                    <a:lumMod val="85000"/>
                    <a:lumOff val="15000"/>
                  </a:schemeClr>
                </a:solidFill>
                <a:latin typeface="Segoe UI Light" pitchFamily="34" charset="0"/>
                <a:ea typeface="+mn-ea"/>
                <a:cs typeface="+mn-cs"/>
              </a:rPr>
            </a:br>
            <a:r>
              <a:rPr lang="en-US" sz="2000" dirty="0">
                <a:solidFill>
                  <a:schemeClr val="tx1">
                    <a:lumMod val="85000"/>
                    <a:lumOff val="15000"/>
                  </a:schemeClr>
                </a:solidFill>
                <a:latin typeface="Segoe UI Light" pitchFamily="34" charset="0"/>
                <a:ea typeface="+mn-ea"/>
                <a:cs typeface="+mn-cs"/>
              </a:rPr>
              <a:t/>
            </a:r>
            <a:br>
              <a:rPr lang="en-US" sz="2000" dirty="0">
                <a:solidFill>
                  <a:schemeClr val="tx1">
                    <a:lumMod val="85000"/>
                    <a:lumOff val="15000"/>
                  </a:schemeClr>
                </a:solidFill>
                <a:latin typeface="Segoe UI Light" pitchFamily="34" charset="0"/>
                <a:ea typeface="+mn-ea"/>
                <a:cs typeface="+mn-cs"/>
              </a:rPr>
            </a:br>
            <a:r>
              <a:rPr lang="en-US" sz="1800" dirty="0">
                <a:solidFill>
                  <a:schemeClr val="tx1">
                    <a:lumMod val="85000"/>
                    <a:lumOff val="15000"/>
                  </a:schemeClr>
                </a:solidFill>
                <a:latin typeface="Segoe UI Light" pitchFamily="34" charset="0"/>
                <a:ea typeface="+mn-ea"/>
                <a:cs typeface="+mn-cs"/>
              </a:rPr>
              <a:t>p</a:t>
            </a:r>
            <a:r>
              <a:rPr lang="en-US" sz="1800" dirty="0">
                <a:solidFill>
                  <a:schemeClr val="tx1">
                    <a:lumMod val="85000"/>
                    <a:lumOff val="15000"/>
                  </a:schemeClr>
                </a:solidFill>
                <a:latin typeface="Segoe UI Light" pitchFamily="34" charset="0"/>
                <a:ea typeface="+mn-ea"/>
                <a:cs typeface="+mn-cs"/>
                <a:hlinkClick r:id="rId2">
                  <a:extLst>
                    <a:ext uri="{A12FA001-AC4F-418D-AE19-62706E023703}">
                      <ahyp:hlinkClr xmlns:ahyp="http://schemas.microsoft.com/office/drawing/2018/hyperlinkcolor" xmlns="" val="tx"/>
                    </a:ext>
                  </a:extLst>
                </a:hlinkClick>
              </a:rPr>
              <a:t>ria.chetty@endcode.org</a:t>
            </a:r>
            <a:r>
              <a:rPr lang="en-US" sz="1800" dirty="0">
                <a:solidFill>
                  <a:schemeClr val="tx1">
                    <a:lumMod val="85000"/>
                    <a:lumOff val="15000"/>
                  </a:schemeClr>
                </a:solidFill>
                <a:latin typeface="Segoe UI Light" pitchFamily="34" charset="0"/>
                <a:ea typeface="+mn-ea"/>
                <a:cs typeface="+mn-cs"/>
              </a:rPr>
              <a:t/>
            </a:r>
            <a:br>
              <a:rPr lang="en-US" sz="1800" dirty="0">
                <a:solidFill>
                  <a:schemeClr val="tx1">
                    <a:lumMod val="85000"/>
                    <a:lumOff val="15000"/>
                  </a:schemeClr>
                </a:solidFill>
                <a:latin typeface="Segoe UI Light" pitchFamily="34" charset="0"/>
                <a:ea typeface="+mn-ea"/>
                <a:cs typeface="+mn-cs"/>
              </a:rPr>
            </a:br>
            <a:r>
              <a:rPr lang="en-US" sz="1800" dirty="0">
                <a:solidFill>
                  <a:schemeClr val="tx1">
                    <a:lumMod val="85000"/>
                    <a:lumOff val="15000"/>
                  </a:schemeClr>
                </a:solidFill>
                <a:latin typeface="Segoe UI Light" pitchFamily="34" charset="0"/>
                <a:ea typeface="+mn-ea"/>
                <a:cs typeface="+mn-cs"/>
              </a:rPr>
              <a:t>www.endcode.org</a:t>
            </a:r>
            <a:r>
              <a:rPr lang="en-US" sz="2000" dirty="0">
                <a:solidFill>
                  <a:schemeClr val="tx1">
                    <a:lumMod val="85000"/>
                    <a:lumOff val="15000"/>
                  </a:schemeClr>
                </a:solidFill>
                <a:latin typeface="Segoe UI Light" pitchFamily="34" charset="0"/>
                <a:ea typeface="+mn-ea"/>
                <a:cs typeface="+mn-cs"/>
              </a:rPr>
              <a:t/>
            </a:r>
            <a:br>
              <a:rPr lang="en-US" sz="2000" dirty="0">
                <a:solidFill>
                  <a:schemeClr val="tx1">
                    <a:lumMod val="85000"/>
                    <a:lumOff val="15000"/>
                  </a:schemeClr>
                </a:solidFill>
                <a:latin typeface="Segoe UI Light" pitchFamily="34" charset="0"/>
                <a:ea typeface="+mn-ea"/>
                <a:cs typeface="+mn-cs"/>
              </a:rPr>
            </a:br>
            <a:endParaRPr lang="en-US" sz="2000" dirty="0">
              <a:solidFill>
                <a:schemeClr val="tx1">
                  <a:lumMod val="85000"/>
                  <a:lumOff val="15000"/>
                </a:schemeClr>
              </a:solidFill>
              <a:latin typeface="Segoe UI Light" pitchFamily="34" charset="0"/>
              <a:ea typeface="+mn-ea"/>
              <a:cs typeface="+mn-cs"/>
            </a:endParaRPr>
          </a:p>
        </p:txBody>
      </p:sp>
      <p:sp>
        <p:nvSpPr>
          <p:cNvPr id="4" name="Title 1"/>
          <p:cNvSpPr txBox="1">
            <a:spLocks/>
          </p:cNvSpPr>
          <p:nvPr/>
        </p:nvSpPr>
        <p:spPr>
          <a:xfrm>
            <a:off x="2971800" y="2590800"/>
            <a:ext cx="4953000" cy="4572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chemeClr val="bg1">
                  <a:lumMod val="75000"/>
                </a:schemeClr>
              </a:solidFill>
              <a:effectLst/>
              <a:uLnTx/>
              <a:uFillTx/>
              <a:latin typeface="Uni Sans Heavy CAPS" pitchFamily="50" charset="0"/>
              <a:ea typeface="+mj-ea"/>
              <a:cs typeface="+mj-cs"/>
            </a:endParaRPr>
          </a:p>
        </p:txBody>
      </p:sp>
      <p:sp>
        <p:nvSpPr>
          <p:cNvPr id="6" name="Rectangle 5"/>
          <p:cNvSpPr/>
          <p:nvPr/>
        </p:nvSpPr>
        <p:spPr>
          <a:xfrm>
            <a:off x="2971800" y="3409890"/>
            <a:ext cx="5943600" cy="400110"/>
          </a:xfrm>
          <a:prstGeom prst="rect">
            <a:avLst/>
          </a:prstGeom>
        </p:spPr>
        <p:txBody>
          <a:bodyPr wrap="square">
            <a:spAutoFit/>
          </a:bodyPr>
          <a:lstStyle/>
          <a:p>
            <a:r>
              <a:rPr lang="en-US" sz="2000" dirty="0">
                <a:solidFill>
                  <a:schemeClr val="bg1"/>
                </a:solidFill>
                <a:latin typeface="Segoe UI Light" pitchFamily="34" charset="0"/>
              </a:rPr>
              <a:t>THANK YOU, QUESTIONS?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534400" cy="400110"/>
          </a:xfrm>
          <a:prstGeom prst="rect">
            <a:avLst/>
          </a:prstGeom>
          <a:noFill/>
        </p:spPr>
        <p:txBody>
          <a:bodyPr wrap="square" rtlCol="0">
            <a:spAutoFit/>
          </a:bodyPr>
          <a:lstStyle/>
          <a:p>
            <a:r>
              <a:rPr lang="en-US" sz="2000" b="1" dirty="0">
                <a:solidFill>
                  <a:srgbClr val="4B893B"/>
                </a:solidFill>
              </a:rPr>
              <a:t>DATA, THE NEW ‘OIL’ DRIVING THE DIGITAL ECONOMY</a:t>
            </a:r>
            <a:r>
              <a:rPr lang="en-US" sz="2000" b="1" dirty="0">
                <a:solidFill>
                  <a:srgbClr val="4B893B"/>
                </a:solidFill>
                <a:latin typeface="Uni Sans Heavy CAPS" pitchFamily="50" charset="0"/>
              </a:rPr>
              <a:t> </a:t>
            </a:r>
            <a:endParaRPr lang="en-ZA" sz="2000" b="1" dirty="0">
              <a:latin typeface="+mj-lt"/>
            </a:endParaRPr>
          </a:p>
        </p:txBody>
      </p:sp>
      <p:sp>
        <p:nvSpPr>
          <p:cNvPr id="2" name="TextBox 1">
            <a:extLst>
              <a:ext uri="{FF2B5EF4-FFF2-40B4-BE49-F238E27FC236}">
                <a16:creationId xmlns:a16="http://schemas.microsoft.com/office/drawing/2014/main" xmlns="" id="{86171086-862A-A648-BB45-3CFF37909034}"/>
              </a:ext>
            </a:extLst>
          </p:cNvPr>
          <p:cNvSpPr txBox="1"/>
          <p:nvPr/>
        </p:nvSpPr>
        <p:spPr>
          <a:xfrm>
            <a:off x="304800" y="1171346"/>
            <a:ext cx="8382000" cy="5035353"/>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Without a doubt, </a:t>
            </a:r>
            <a:r>
              <a:rPr lang="en-ZA" b="1" dirty="0">
                <a:latin typeface="Calibri Light" panose="020F0302020204030204" pitchFamily="34" charset="0"/>
                <a:cs typeface="Calibri Light" panose="020F0302020204030204" pitchFamily="34" charset="0"/>
              </a:rPr>
              <a:t>data has become one of the most valuable commodities in the world</a:t>
            </a:r>
            <a:r>
              <a:rPr lang="en-ZA" dirty="0">
                <a:latin typeface="Calibri Light" panose="020F0302020204030204" pitchFamily="34" charset="0"/>
                <a:cs typeface="Calibri Light" panose="020F0302020204030204" pitchFamily="34" charset="0"/>
              </a:rPr>
              <a:t>, riding the wave of increased digitalization. Companies such as Amazon, Apple, Facebook and Google dominate the top of the list of the world’s most valuable companies, leading some to proclaim that data is the new oil.</a:t>
            </a:r>
          </a:p>
          <a:p>
            <a:pPr algn="just">
              <a:lnSpc>
                <a:spcPct val="150000"/>
              </a:lnSpc>
            </a:pPr>
            <a:r>
              <a:rPr lang="en-ZA" dirty="0">
                <a:latin typeface="Calibri Light" panose="020F0302020204030204" pitchFamily="34" charset="0"/>
                <a:cs typeface="Calibri Light" panose="020F0302020204030204" pitchFamily="34" charset="0"/>
              </a:rPr>
              <a:t> </a:t>
            </a: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Personal data is a primary fuel for the digital revolution. Data is the new currency for businesses.</a:t>
            </a:r>
          </a:p>
          <a:p>
            <a:pPr algn="just">
              <a:lnSpc>
                <a:spcPct val="150000"/>
              </a:lnSpc>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b="1" dirty="0">
                <a:latin typeface="Calibri Light" panose="020F0302020204030204" pitchFamily="34" charset="0"/>
                <a:cs typeface="Calibri Light" panose="020F0302020204030204" pitchFamily="34" charset="0"/>
              </a:rPr>
              <a:t>Data, especially personal-data or collections of anonymised data, power the Digital Economy.</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691409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534400" cy="400110"/>
          </a:xfrm>
          <a:prstGeom prst="rect">
            <a:avLst/>
          </a:prstGeom>
          <a:noFill/>
        </p:spPr>
        <p:txBody>
          <a:bodyPr wrap="square" rtlCol="0">
            <a:spAutoFit/>
          </a:bodyPr>
          <a:lstStyle/>
          <a:p>
            <a:r>
              <a:rPr lang="en-US" sz="2000" b="1" dirty="0">
                <a:solidFill>
                  <a:srgbClr val="4B893B"/>
                </a:solidFill>
              </a:rPr>
              <a:t>THE DIGITAL ECONOMY AS A ‘POWER’</a:t>
            </a:r>
            <a:endParaRPr lang="en-ZA" sz="2000" b="1" dirty="0"/>
          </a:p>
        </p:txBody>
      </p:sp>
      <p:sp>
        <p:nvSpPr>
          <p:cNvPr id="2" name="TextBox 1">
            <a:extLst>
              <a:ext uri="{FF2B5EF4-FFF2-40B4-BE49-F238E27FC236}">
                <a16:creationId xmlns:a16="http://schemas.microsoft.com/office/drawing/2014/main" xmlns="" id="{86171086-862A-A648-BB45-3CFF37909034}"/>
              </a:ext>
            </a:extLst>
          </p:cNvPr>
          <p:cNvSpPr txBox="1"/>
          <p:nvPr/>
        </p:nvSpPr>
        <p:spPr>
          <a:xfrm>
            <a:off x="304800" y="1171346"/>
            <a:ext cx="8458200" cy="5866350"/>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Each year, an increasing number of individuals acquire the means of accessing digital services through lower smartphone prices and greater and better quality network coverage. With this, the potential grows for more conventional services to shift to or to be further enabled in the digital world, as well as for new services to be created that can only exist online. </a:t>
            </a:r>
          </a:p>
          <a:p>
            <a:pPr algn="just">
              <a:lnSpc>
                <a:spcPct val="150000"/>
              </a:lnSpc>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Today, you only need a laptop with Internet access to create an online business and begin marketing your goods or services to consumers and companies all over the world. This has </a:t>
            </a:r>
            <a:r>
              <a:rPr lang="en-ZA" b="1" dirty="0">
                <a:latin typeface="Calibri Light" panose="020F0302020204030204" pitchFamily="34" charset="0"/>
                <a:cs typeface="Calibri Light" panose="020F0302020204030204" pitchFamily="34" charset="0"/>
              </a:rPr>
              <a:t>dramatically reduced the cost of entry to the business world, especially for small and medium enterprises (SMEs)</a:t>
            </a:r>
            <a:r>
              <a:rPr lang="en-ZA" dirty="0">
                <a:latin typeface="Calibri Light" panose="020F0302020204030204" pitchFamily="34" charset="0"/>
                <a:cs typeface="Calibri Light" panose="020F0302020204030204" pitchFamily="34" charset="0"/>
              </a:rPr>
              <a:t>. </a:t>
            </a:r>
          </a:p>
          <a:p>
            <a:pPr algn="just">
              <a:lnSpc>
                <a:spcPct val="150000"/>
              </a:lnSpc>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t>Cloud technology </a:t>
            </a:r>
            <a:r>
              <a:rPr lang="en-ZA" dirty="0">
                <a:latin typeface="Calibri Light" panose="020F0302020204030204" pitchFamily="34" charset="0"/>
                <a:cs typeface="Calibri Light" panose="020F0302020204030204" pitchFamily="34" charset="0"/>
              </a:rPr>
              <a:t>has also made it possible for businesses to start up in otherwise difficult data-heavy areas of business, such as banking and insurance.</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24895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534400" cy="400110"/>
          </a:xfrm>
          <a:prstGeom prst="rect">
            <a:avLst/>
          </a:prstGeom>
          <a:noFill/>
        </p:spPr>
        <p:txBody>
          <a:bodyPr wrap="square" rtlCol="0">
            <a:spAutoFit/>
          </a:bodyPr>
          <a:lstStyle/>
          <a:p>
            <a:r>
              <a:rPr lang="en-US" sz="2000" b="1" dirty="0">
                <a:solidFill>
                  <a:srgbClr val="4B893B"/>
                </a:solidFill>
              </a:rPr>
              <a:t>THE DIGITAL ECONOMY AS A ‘POWER’</a:t>
            </a:r>
            <a:endParaRPr lang="en-ZA" sz="2000" b="1" dirty="0"/>
          </a:p>
        </p:txBody>
      </p:sp>
      <p:sp>
        <p:nvSpPr>
          <p:cNvPr id="2" name="TextBox 1">
            <a:extLst>
              <a:ext uri="{FF2B5EF4-FFF2-40B4-BE49-F238E27FC236}">
                <a16:creationId xmlns:a16="http://schemas.microsoft.com/office/drawing/2014/main" xmlns="" id="{86171086-862A-A648-BB45-3CFF37909034}"/>
              </a:ext>
            </a:extLst>
          </p:cNvPr>
          <p:cNvSpPr txBox="1"/>
          <p:nvPr/>
        </p:nvSpPr>
        <p:spPr>
          <a:xfrm>
            <a:off x="304800" y="1171346"/>
            <a:ext cx="8382000" cy="2957861"/>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International trading platforms, such as Alibaba and Amazon, help drive sales for Asia- and Pacific-based SMEs. Through these platforms, they can </a:t>
            </a:r>
            <a:r>
              <a:rPr lang="en-ZA" b="1" dirty="0">
                <a:latin typeface="Calibri Light" panose="020F0302020204030204" pitchFamily="34" charset="0"/>
                <a:cs typeface="Calibri Light" panose="020F0302020204030204" pitchFamily="34" charset="0"/>
              </a:rPr>
              <a:t>reach a global audience</a:t>
            </a:r>
            <a:r>
              <a:rPr lang="en-ZA" dirty="0">
                <a:latin typeface="Calibri Light" panose="020F0302020204030204" pitchFamily="34" charset="0"/>
                <a:cs typeface="Calibri Light" panose="020F0302020204030204" pitchFamily="34" charset="0"/>
              </a:rPr>
              <a:t>, while the platforms themselves offer additional services, such as handling shipping and customer management. </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The digital economy is therefore extremely </a:t>
            </a:r>
            <a:r>
              <a:rPr lang="en-ZA" u="sng" dirty="0">
                <a:latin typeface="Calibri Light" panose="020F0302020204030204" pitchFamily="34" charset="0"/>
                <a:cs typeface="Calibri Light" panose="020F0302020204030204" pitchFamily="34" charset="0"/>
              </a:rPr>
              <a:t>POWERFUL</a:t>
            </a:r>
            <a:r>
              <a:rPr lang="en-ZA" dirty="0">
                <a:latin typeface="Calibri Light" panose="020F0302020204030204" pitchFamily="34" charset="0"/>
                <a:cs typeface="Calibri Light" panose="020F0302020204030204" pitchFamily="34" charset="0"/>
              </a:rPr>
              <a:t> and has the ability to uplift and connect individuals, businesses, countries, nations, continents and markets.</a:t>
            </a:r>
          </a:p>
        </p:txBody>
      </p:sp>
    </p:spTree>
    <p:extLst>
      <p:ext uri="{BB962C8B-B14F-4D97-AF65-F5344CB8AC3E}">
        <p14:creationId xmlns:p14="http://schemas.microsoft.com/office/powerpoint/2010/main" val="3124712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534400" cy="400110"/>
          </a:xfrm>
          <a:prstGeom prst="rect">
            <a:avLst/>
          </a:prstGeom>
          <a:noFill/>
        </p:spPr>
        <p:txBody>
          <a:bodyPr wrap="square" rtlCol="0">
            <a:spAutoFit/>
          </a:bodyPr>
          <a:lstStyle/>
          <a:p>
            <a:r>
              <a:rPr lang="en-US" sz="2000" b="1" dirty="0">
                <a:solidFill>
                  <a:srgbClr val="4B893B"/>
                </a:solidFill>
              </a:rPr>
              <a:t>THE DIGITAL ECONOMY AS A ‘THREAT’</a:t>
            </a:r>
            <a:endParaRPr lang="en-ZA" sz="2000" b="1" dirty="0"/>
          </a:p>
        </p:txBody>
      </p:sp>
      <p:sp>
        <p:nvSpPr>
          <p:cNvPr id="2" name="TextBox 1">
            <a:extLst>
              <a:ext uri="{FF2B5EF4-FFF2-40B4-BE49-F238E27FC236}">
                <a16:creationId xmlns:a16="http://schemas.microsoft.com/office/drawing/2014/main" xmlns="" id="{86171086-862A-A648-BB45-3CFF37909034}"/>
              </a:ext>
            </a:extLst>
          </p:cNvPr>
          <p:cNvSpPr txBox="1"/>
          <p:nvPr/>
        </p:nvSpPr>
        <p:spPr>
          <a:xfrm>
            <a:off x="304800" y="1171346"/>
            <a:ext cx="8382000" cy="5450851"/>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Whilst the Digital Economy is a powerful medium for consumers, it is also a threat. Targeted advertising means that people all over the world receive advertisements based on their online activity and personal interests, making it more likely for them to buy consumer goods and services. </a:t>
            </a:r>
          </a:p>
          <a:p>
            <a:pPr algn="just">
              <a:lnSpc>
                <a:spcPct val="150000"/>
              </a:lnSpc>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Data is increasingly used to profile users based on, among other things, their online search history, active social media commentary, tagged geo-locations, online purchases, as well as political preferences, sexual orientation, and much more. </a:t>
            </a:r>
          </a:p>
          <a:p>
            <a:pPr algn="just">
              <a:lnSpc>
                <a:spcPct val="150000"/>
              </a:lnSpc>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Data privacy concerns that arise out of AI systems (including those based on social media profile data analysis) have significant similarities to the data privacy concerns already present with telecommunication user data (including mobile location data). </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972493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534400" cy="400110"/>
          </a:xfrm>
          <a:prstGeom prst="rect">
            <a:avLst/>
          </a:prstGeom>
          <a:noFill/>
        </p:spPr>
        <p:txBody>
          <a:bodyPr wrap="square" rtlCol="0">
            <a:spAutoFit/>
          </a:bodyPr>
          <a:lstStyle/>
          <a:p>
            <a:r>
              <a:rPr lang="en-US" sz="2000" b="1" dirty="0">
                <a:solidFill>
                  <a:srgbClr val="4B893B"/>
                </a:solidFill>
              </a:rPr>
              <a:t>THE DIGITAL ECONOMY AS A ‘THREAT’</a:t>
            </a:r>
            <a:endParaRPr lang="en-ZA" sz="2000" b="1" dirty="0"/>
          </a:p>
        </p:txBody>
      </p:sp>
      <p:sp>
        <p:nvSpPr>
          <p:cNvPr id="2" name="TextBox 1">
            <a:extLst>
              <a:ext uri="{FF2B5EF4-FFF2-40B4-BE49-F238E27FC236}">
                <a16:creationId xmlns:a16="http://schemas.microsoft.com/office/drawing/2014/main" xmlns="" id="{86171086-862A-A648-BB45-3CFF37909034}"/>
              </a:ext>
            </a:extLst>
          </p:cNvPr>
          <p:cNvSpPr txBox="1"/>
          <p:nvPr/>
        </p:nvSpPr>
        <p:spPr>
          <a:xfrm>
            <a:off x="304800" y="1171346"/>
            <a:ext cx="8534400" cy="5450851"/>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Acknowledging the risks associated with the use of personal information and other data in the Digital Economy, the Report examined how to guarantee trust and privacy in order to power the Digital Economy.</a:t>
            </a:r>
          </a:p>
          <a:p>
            <a:pPr algn="just">
              <a:lnSpc>
                <a:spcPct val="150000"/>
              </a:lnSpc>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The Report looked at: </a:t>
            </a:r>
          </a:p>
          <a:p>
            <a:pPr algn="just">
              <a:lnSpc>
                <a:spcPct val="150000"/>
              </a:lnSpc>
            </a:pPr>
            <a:endParaRPr lang="en-ZA" dirty="0">
              <a:latin typeface="Calibri Light" panose="020F0302020204030204" pitchFamily="34" charset="0"/>
              <a:cs typeface="Calibri Light" panose="020F0302020204030204" pitchFamily="34" charset="0"/>
            </a:endParaRPr>
          </a:p>
          <a:p>
            <a:pPr marL="800100" lvl="1" indent="-342900" algn="just">
              <a:lnSpc>
                <a:spcPct val="150000"/>
              </a:lnSpc>
              <a:buFont typeface="+mj-lt"/>
              <a:buAutoNum type="arabicPeriod"/>
            </a:pPr>
            <a:r>
              <a:rPr lang="en-ZA" b="1" dirty="0">
                <a:latin typeface="Calibri Light" panose="020F0302020204030204" pitchFamily="34" charset="0"/>
                <a:cs typeface="Calibri Light" panose="020F0302020204030204" pitchFamily="34" charset="0"/>
              </a:rPr>
              <a:t>Understanding online data business models and data markets;</a:t>
            </a:r>
          </a:p>
          <a:p>
            <a:pPr marL="800100" lvl="1" indent="-342900" algn="just">
              <a:lnSpc>
                <a:spcPct val="150000"/>
              </a:lnSpc>
              <a:buFont typeface="+mj-lt"/>
              <a:buAutoNum type="arabicPeriod"/>
            </a:pPr>
            <a:r>
              <a:rPr lang="en-ZA" b="1" dirty="0">
                <a:latin typeface="Calibri Light" panose="020F0302020204030204" pitchFamily="34" charset="0"/>
                <a:cs typeface="Calibri Light" panose="020F0302020204030204" pitchFamily="34" charset="0"/>
              </a:rPr>
              <a:t>Mapping out the relevant stakeholders involved in creating, processing and regulating personal data (consumers; private sector; regulators; and government);</a:t>
            </a:r>
          </a:p>
          <a:p>
            <a:pPr marL="800100" lvl="1" indent="-342900" algn="just">
              <a:lnSpc>
                <a:spcPct val="150000"/>
              </a:lnSpc>
              <a:buFont typeface="+mj-lt"/>
              <a:buAutoNum type="arabicPeriod"/>
            </a:pPr>
            <a:r>
              <a:rPr lang="en-ZA" b="1" dirty="0">
                <a:latin typeface="Calibri Light" panose="020F0302020204030204" pitchFamily="34" charset="0"/>
                <a:cs typeface="Calibri Light" panose="020F0302020204030204" pitchFamily="34" charset="0"/>
              </a:rPr>
              <a:t>Models of ensuring protection, privacy and trust; </a:t>
            </a:r>
          </a:p>
          <a:p>
            <a:pPr marL="800100" lvl="1" indent="-342900" algn="just">
              <a:lnSpc>
                <a:spcPct val="150000"/>
              </a:lnSpc>
              <a:buFont typeface="+mj-lt"/>
              <a:buAutoNum type="arabicPeriod"/>
            </a:pPr>
            <a:r>
              <a:rPr lang="en-ZA" b="1" dirty="0">
                <a:latin typeface="Calibri Light" panose="020F0302020204030204" pitchFamily="34" charset="0"/>
                <a:cs typeface="Calibri Light" panose="020F0302020204030204" pitchFamily="34" charset="0"/>
              </a:rPr>
              <a:t>Digital Identity; and </a:t>
            </a:r>
          </a:p>
          <a:p>
            <a:pPr marL="800100" lvl="1" indent="-342900" algn="just">
              <a:lnSpc>
                <a:spcPct val="150000"/>
              </a:lnSpc>
              <a:buFont typeface="+mj-lt"/>
              <a:buAutoNum type="arabicPeriod"/>
            </a:pPr>
            <a:r>
              <a:rPr lang="en-ZA" b="1" dirty="0">
                <a:latin typeface="Calibri Light" panose="020F0302020204030204" pitchFamily="34" charset="0"/>
                <a:cs typeface="Calibri Light" panose="020F0302020204030204" pitchFamily="34" charset="0"/>
              </a:rPr>
              <a:t>Data Security.</a:t>
            </a:r>
          </a:p>
          <a:p>
            <a:pPr marL="800100" lvl="1" indent="-342900" algn="just">
              <a:lnSpc>
                <a:spcPct val="150000"/>
              </a:lnSpc>
              <a:buFont typeface="+mj-lt"/>
              <a:buAutoNum type="arabicPeriod"/>
            </a:pPr>
            <a:endParaRPr lang="en-Z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45452408"/>
      </p:ext>
    </p:extLst>
  </p:cSld>
  <p:clrMapOvr>
    <a:masterClrMapping/>
  </p:clrMapOvr>
</p:sld>
</file>

<file path=ppt/theme/theme1.xml><?xml version="1.0" encoding="utf-8"?>
<a:theme xmlns:a="http://schemas.openxmlformats.org/drawingml/2006/main" name="Office Theme">
  <a:themeElements>
    <a:clrScheme name="Endcode">
      <a:dk1>
        <a:srgbClr val="262626"/>
      </a:dk1>
      <a:lt1>
        <a:sysClr val="window" lastClr="FFFFFF"/>
      </a:lt1>
      <a:dk2>
        <a:srgbClr val="262626"/>
      </a:dk2>
      <a:lt2>
        <a:srgbClr val="EEECE1"/>
      </a:lt2>
      <a:accent1>
        <a:srgbClr val="4B893B"/>
      </a:accent1>
      <a:accent2>
        <a:srgbClr val="4B893B"/>
      </a:accent2>
      <a:accent3>
        <a:srgbClr val="262626"/>
      </a:accent3>
      <a:accent4>
        <a:srgbClr val="3F3F3F"/>
      </a:accent4>
      <a:accent5>
        <a:srgbClr val="4B893B"/>
      </a:accent5>
      <a:accent6>
        <a:srgbClr val="4B893B"/>
      </a:accent6>
      <a:hlink>
        <a:srgbClr val="4B893B"/>
      </a:hlink>
      <a:folHlink>
        <a:srgbClr val="4B893B"/>
      </a:folHlink>
    </a:clrScheme>
    <a:fontScheme name="Custom 1">
      <a:majorFont>
        <a:latin typeface="segoe U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segoe U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16872</TotalTime>
  <Words>3412</Words>
  <Application>Microsoft Office PowerPoint</Application>
  <PresentationFormat>On-screen Show (4:3)</PresentationFormat>
  <Paragraphs>192</Paragraphs>
  <Slides>42</Slides>
  <Notes>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42</vt:i4>
      </vt:variant>
    </vt:vector>
  </HeadingPairs>
  <TitlesOfParts>
    <vt:vector size="54" baseType="lpstr">
      <vt:lpstr>Arial Unicode MS</vt:lpstr>
      <vt:lpstr>Uni Sans Heavy CAPS</vt:lpstr>
      <vt:lpstr>Uni Sans Thin CAPS</vt:lpstr>
      <vt:lpstr>Arial</vt:lpstr>
      <vt:lpstr>Calibri</vt:lpstr>
      <vt:lpstr>Calibri Light</vt:lpstr>
      <vt:lpstr>segoe UI</vt:lpstr>
      <vt:lpstr>Segoe UI Light</vt:lpstr>
      <vt:lpstr>Office Theme</vt:lpstr>
      <vt:lpstr>Custom Design</vt:lpstr>
      <vt:lpstr>1_Custom Design</vt:lpstr>
      <vt:lpstr>1_Office Theme</vt:lpstr>
      <vt:lpstr>PowerPoint Presentation</vt:lpstr>
      <vt:lpstr>Pria Chetty, Director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PRIA CHETTY  pria.chetty@endcode.org www.endcode.org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Anja</dc:creator>
  <cp:lastModifiedBy>Ssemboga, Anne Rita</cp:lastModifiedBy>
  <cp:revision>553</cp:revision>
  <dcterms:created xsi:type="dcterms:W3CDTF">2016-10-06T07:18:18Z</dcterms:created>
  <dcterms:modified xsi:type="dcterms:W3CDTF">2019-07-28T13:28:28Z</dcterms:modified>
</cp:coreProperties>
</file>